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handoutMasterIdLst>
    <p:handoutMasterId r:id="rId35"/>
  </p:handoutMasterIdLst>
  <p:sldIdLst>
    <p:sldId id="481" r:id="rId2"/>
    <p:sldId id="482" r:id="rId3"/>
    <p:sldId id="483" r:id="rId4"/>
    <p:sldId id="484" r:id="rId5"/>
    <p:sldId id="285" r:id="rId6"/>
    <p:sldId id="310" r:id="rId7"/>
    <p:sldId id="459" r:id="rId8"/>
    <p:sldId id="301" r:id="rId9"/>
    <p:sldId id="406" r:id="rId10"/>
    <p:sldId id="485" r:id="rId11"/>
    <p:sldId id="460" r:id="rId12"/>
    <p:sldId id="461" r:id="rId13"/>
    <p:sldId id="462" r:id="rId14"/>
    <p:sldId id="487" r:id="rId15"/>
    <p:sldId id="463" r:id="rId16"/>
    <p:sldId id="464" r:id="rId17"/>
    <p:sldId id="465" r:id="rId18"/>
    <p:sldId id="470" r:id="rId19"/>
    <p:sldId id="469" r:id="rId20"/>
    <p:sldId id="471" r:id="rId21"/>
    <p:sldId id="473" r:id="rId22"/>
    <p:sldId id="488" r:id="rId23"/>
    <p:sldId id="475" r:id="rId24"/>
    <p:sldId id="492" r:id="rId25"/>
    <p:sldId id="476" r:id="rId26"/>
    <p:sldId id="478" r:id="rId27"/>
    <p:sldId id="479" r:id="rId28"/>
    <p:sldId id="480" r:id="rId29"/>
    <p:sldId id="477" r:id="rId30"/>
    <p:sldId id="489" r:id="rId31"/>
    <p:sldId id="490" r:id="rId32"/>
    <p:sldId id="491" r:id="rId33"/>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B589E2-3AFC-46FC-9F8B-8EA2B2628166}">
          <p14:sldIdLst>
            <p14:sldId id="481"/>
            <p14:sldId id="482"/>
            <p14:sldId id="483"/>
            <p14:sldId id="484"/>
            <p14:sldId id="285"/>
            <p14:sldId id="310"/>
            <p14:sldId id="459"/>
            <p14:sldId id="301"/>
            <p14:sldId id="406"/>
            <p14:sldId id="485"/>
            <p14:sldId id="460"/>
            <p14:sldId id="461"/>
            <p14:sldId id="462"/>
            <p14:sldId id="487"/>
            <p14:sldId id="463"/>
            <p14:sldId id="464"/>
            <p14:sldId id="465"/>
            <p14:sldId id="470"/>
            <p14:sldId id="469"/>
            <p14:sldId id="471"/>
            <p14:sldId id="473"/>
            <p14:sldId id="488"/>
            <p14:sldId id="475"/>
            <p14:sldId id="492"/>
            <p14:sldId id="476"/>
            <p14:sldId id="478"/>
            <p14:sldId id="479"/>
            <p14:sldId id="480"/>
            <p14:sldId id="477"/>
            <p14:sldId id="489"/>
            <p14:sldId id="490"/>
            <p14:sldId id="4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xikun" initials="j" lastIdx="0" clrIdx="0">
    <p:extLst>
      <p:ext uri="{19B8F6BF-5375-455C-9EA6-DF929625EA0E}">
        <p15:presenceInfo xmlns:p15="http://schemas.microsoft.com/office/powerpoint/2012/main" userId="bfe37c5d05aa52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C0C15"/>
    <a:srgbClr val="7E2520"/>
    <a:srgbClr val="8E3B37"/>
    <a:srgbClr val="7D211A"/>
    <a:srgbClr val="7B1F1D"/>
    <a:srgbClr val="F1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58" autoAdjust="0"/>
    <p:restoredTop sz="85866" autoAdjust="0"/>
  </p:normalViewPr>
  <p:slideViewPr>
    <p:cSldViewPr snapToGrid="0">
      <p:cViewPr varScale="1">
        <p:scale>
          <a:sx n="89" d="100"/>
          <a:sy n="89" d="100"/>
        </p:scale>
        <p:origin x="250" y="82"/>
      </p:cViewPr>
      <p:guideLst/>
    </p:cSldViewPr>
  </p:slideViewPr>
  <p:notesTextViewPr>
    <p:cViewPr>
      <p:scale>
        <a:sx n="100" d="100"/>
        <a:sy n="100" d="100"/>
      </p:scale>
      <p:origin x="0" y="0"/>
    </p:cViewPr>
  </p:notesTextViewPr>
  <p:notesViewPr>
    <p:cSldViewPr snapToGrid="0">
      <p:cViewPr varScale="1">
        <p:scale>
          <a:sx n="96" d="100"/>
          <a:sy n="96" d="100"/>
        </p:scale>
        <p:origin x="4022"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68AB1A7-36EB-4A15-8569-8B385C29D22A}" type="datetimeFigureOut">
              <a:rPr lang="zh-CN" altLang="en-US" smtClean="0"/>
              <a:t>2022/3/27</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5D9BC1-8759-464C-BF58-D2230E3963E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B51149F-94D7-437C-8F70-08C388688B36}" type="datetimeFigureOut">
              <a:rPr lang="zh-CN" altLang="en-US" smtClean="0"/>
              <a:t>2022/3/27</a:t>
            </a:fld>
            <a:endParaRPr lang="zh-CN" altLang="en-US"/>
          </a:p>
        </p:txBody>
      </p:sp>
      <p:sp>
        <p:nvSpPr>
          <p:cNvPr id="4" name="幻灯片图像占位符 3"/>
          <p:cNvSpPr>
            <a:spLocks noGrp="1" noRot="1" noChangeAspect="1"/>
          </p:cNvSpPr>
          <p:nvPr>
            <p:ph type="sldImg" idx="2"/>
          </p:nvPr>
        </p:nvSpPr>
        <p:spPr>
          <a:xfrm>
            <a:off x="422275" y="12541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A4436607-4A05-45D0-9BAE-9C795E5CB43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a:t>
            </a:fld>
            <a:endParaRPr lang="zh-CN" altLang="en-US"/>
          </a:p>
        </p:txBody>
      </p:sp>
    </p:spTree>
    <p:extLst>
      <p:ext uri="{BB962C8B-B14F-4D97-AF65-F5344CB8AC3E}">
        <p14:creationId xmlns:p14="http://schemas.microsoft.com/office/powerpoint/2010/main" val="3059563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10</a:t>
            </a:fld>
            <a:endParaRPr lang="zh-CN" altLang="en-US"/>
          </a:p>
        </p:txBody>
      </p:sp>
    </p:spTree>
    <p:extLst>
      <p:ext uri="{BB962C8B-B14F-4D97-AF65-F5344CB8AC3E}">
        <p14:creationId xmlns:p14="http://schemas.microsoft.com/office/powerpoint/2010/main" val="723317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11</a:t>
            </a:fld>
            <a:endParaRPr lang="zh-CN" altLang="en-US"/>
          </a:p>
        </p:txBody>
      </p:sp>
    </p:spTree>
    <p:extLst>
      <p:ext uri="{BB962C8B-B14F-4D97-AF65-F5344CB8AC3E}">
        <p14:creationId xmlns:p14="http://schemas.microsoft.com/office/powerpoint/2010/main" val="153624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2298109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13</a:t>
            </a:fld>
            <a:endParaRPr lang="zh-CN" altLang="en-US"/>
          </a:p>
        </p:txBody>
      </p:sp>
    </p:spTree>
    <p:extLst>
      <p:ext uri="{BB962C8B-B14F-4D97-AF65-F5344CB8AC3E}">
        <p14:creationId xmlns:p14="http://schemas.microsoft.com/office/powerpoint/2010/main" val="1274158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1027025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15</a:t>
            </a:fld>
            <a:endParaRPr lang="zh-CN" altLang="en-US"/>
          </a:p>
        </p:txBody>
      </p:sp>
    </p:spTree>
    <p:extLst>
      <p:ext uri="{BB962C8B-B14F-4D97-AF65-F5344CB8AC3E}">
        <p14:creationId xmlns:p14="http://schemas.microsoft.com/office/powerpoint/2010/main" val="3250444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16</a:t>
            </a:fld>
            <a:endParaRPr lang="zh-CN" altLang="en-US"/>
          </a:p>
        </p:txBody>
      </p:sp>
    </p:spTree>
    <p:extLst>
      <p:ext uri="{BB962C8B-B14F-4D97-AF65-F5344CB8AC3E}">
        <p14:creationId xmlns:p14="http://schemas.microsoft.com/office/powerpoint/2010/main" val="1619345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17</a:t>
            </a:fld>
            <a:endParaRPr lang="zh-CN" altLang="en-US"/>
          </a:p>
        </p:txBody>
      </p:sp>
    </p:spTree>
    <p:extLst>
      <p:ext uri="{BB962C8B-B14F-4D97-AF65-F5344CB8AC3E}">
        <p14:creationId xmlns:p14="http://schemas.microsoft.com/office/powerpoint/2010/main" val="2728437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18</a:t>
            </a:fld>
            <a:endParaRPr lang="zh-CN" altLang="en-US"/>
          </a:p>
        </p:txBody>
      </p:sp>
    </p:spTree>
    <p:extLst>
      <p:ext uri="{BB962C8B-B14F-4D97-AF65-F5344CB8AC3E}">
        <p14:creationId xmlns:p14="http://schemas.microsoft.com/office/powerpoint/2010/main" val="1930109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19</a:t>
            </a:fld>
            <a:endParaRPr lang="zh-CN" altLang="en-US"/>
          </a:p>
        </p:txBody>
      </p:sp>
    </p:spTree>
    <p:extLst>
      <p:ext uri="{BB962C8B-B14F-4D97-AF65-F5344CB8AC3E}">
        <p14:creationId xmlns:p14="http://schemas.microsoft.com/office/powerpoint/2010/main" val="1120679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a:t>
            </a:fld>
            <a:endParaRPr lang="zh-CN" altLang="en-US"/>
          </a:p>
        </p:txBody>
      </p:sp>
    </p:spTree>
    <p:extLst>
      <p:ext uri="{BB962C8B-B14F-4D97-AF65-F5344CB8AC3E}">
        <p14:creationId xmlns:p14="http://schemas.microsoft.com/office/powerpoint/2010/main" val="4141266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20</a:t>
            </a:fld>
            <a:endParaRPr lang="zh-CN" altLang="en-US"/>
          </a:p>
        </p:txBody>
      </p:sp>
    </p:spTree>
    <p:extLst>
      <p:ext uri="{BB962C8B-B14F-4D97-AF65-F5344CB8AC3E}">
        <p14:creationId xmlns:p14="http://schemas.microsoft.com/office/powerpoint/2010/main" val="1130823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21</a:t>
            </a:fld>
            <a:endParaRPr lang="zh-CN" altLang="en-US"/>
          </a:p>
        </p:txBody>
      </p:sp>
    </p:spTree>
    <p:extLst>
      <p:ext uri="{BB962C8B-B14F-4D97-AF65-F5344CB8AC3E}">
        <p14:creationId xmlns:p14="http://schemas.microsoft.com/office/powerpoint/2010/main" val="2444427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22</a:t>
            </a:fld>
            <a:endParaRPr lang="zh-CN" altLang="en-US"/>
          </a:p>
        </p:txBody>
      </p:sp>
    </p:spTree>
    <p:extLst>
      <p:ext uri="{BB962C8B-B14F-4D97-AF65-F5344CB8AC3E}">
        <p14:creationId xmlns:p14="http://schemas.microsoft.com/office/powerpoint/2010/main" val="2104868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23</a:t>
            </a:fld>
            <a:endParaRPr lang="zh-CN" altLang="en-US"/>
          </a:p>
        </p:txBody>
      </p:sp>
    </p:spTree>
    <p:extLst>
      <p:ext uri="{BB962C8B-B14F-4D97-AF65-F5344CB8AC3E}">
        <p14:creationId xmlns:p14="http://schemas.microsoft.com/office/powerpoint/2010/main" val="2298469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24</a:t>
            </a:fld>
            <a:endParaRPr lang="zh-CN" altLang="en-US"/>
          </a:p>
        </p:txBody>
      </p:sp>
    </p:spTree>
    <p:extLst>
      <p:ext uri="{BB962C8B-B14F-4D97-AF65-F5344CB8AC3E}">
        <p14:creationId xmlns:p14="http://schemas.microsoft.com/office/powerpoint/2010/main" val="1064618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25</a:t>
            </a:fld>
            <a:endParaRPr lang="zh-CN" altLang="en-US"/>
          </a:p>
        </p:txBody>
      </p:sp>
    </p:spTree>
    <p:extLst>
      <p:ext uri="{BB962C8B-B14F-4D97-AF65-F5344CB8AC3E}">
        <p14:creationId xmlns:p14="http://schemas.microsoft.com/office/powerpoint/2010/main" val="3947973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26</a:t>
            </a:fld>
            <a:endParaRPr lang="zh-CN" altLang="en-US"/>
          </a:p>
        </p:txBody>
      </p:sp>
    </p:spTree>
    <p:extLst>
      <p:ext uri="{BB962C8B-B14F-4D97-AF65-F5344CB8AC3E}">
        <p14:creationId xmlns:p14="http://schemas.microsoft.com/office/powerpoint/2010/main" val="3876691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27</a:t>
            </a:fld>
            <a:endParaRPr lang="zh-CN" altLang="en-US"/>
          </a:p>
        </p:txBody>
      </p:sp>
    </p:spTree>
    <p:extLst>
      <p:ext uri="{BB962C8B-B14F-4D97-AF65-F5344CB8AC3E}">
        <p14:creationId xmlns:p14="http://schemas.microsoft.com/office/powerpoint/2010/main" val="22180178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28</a:t>
            </a:fld>
            <a:endParaRPr lang="zh-CN" altLang="en-US"/>
          </a:p>
        </p:txBody>
      </p:sp>
    </p:spTree>
    <p:extLst>
      <p:ext uri="{BB962C8B-B14F-4D97-AF65-F5344CB8AC3E}">
        <p14:creationId xmlns:p14="http://schemas.microsoft.com/office/powerpoint/2010/main" val="651088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29</a:t>
            </a:fld>
            <a:endParaRPr lang="zh-CN" altLang="en-US"/>
          </a:p>
        </p:txBody>
      </p:sp>
    </p:spTree>
    <p:extLst>
      <p:ext uri="{BB962C8B-B14F-4D97-AF65-F5344CB8AC3E}">
        <p14:creationId xmlns:p14="http://schemas.microsoft.com/office/powerpoint/2010/main" val="319088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a:t>
            </a:fld>
            <a:endParaRPr lang="zh-CN" altLang="en-US"/>
          </a:p>
        </p:txBody>
      </p:sp>
    </p:spTree>
    <p:extLst>
      <p:ext uri="{BB962C8B-B14F-4D97-AF65-F5344CB8AC3E}">
        <p14:creationId xmlns:p14="http://schemas.microsoft.com/office/powerpoint/2010/main" val="1128686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30</a:t>
            </a:fld>
            <a:endParaRPr lang="zh-CN" altLang="en-US"/>
          </a:p>
        </p:txBody>
      </p:sp>
    </p:spTree>
    <p:extLst>
      <p:ext uri="{BB962C8B-B14F-4D97-AF65-F5344CB8AC3E}">
        <p14:creationId xmlns:p14="http://schemas.microsoft.com/office/powerpoint/2010/main" val="18752856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31</a:t>
            </a:fld>
            <a:endParaRPr lang="zh-CN" altLang="en-US"/>
          </a:p>
        </p:txBody>
      </p:sp>
    </p:spTree>
    <p:extLst>
      <p:ext uri="{BB962C8B-B14F-4D97-AF65-F5344CB8AC3E}">
        <p14:creationId xmlns:p14="http://schemas.microsoft.com/office/powerpoint/2010/main" val="2127769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32</a:t>
            </a:fld>
            <a:endParaRPr lang="zh-CN" altLang="en-US"/>
          </a:p>
        </p:txBody>
      </p:sp>
    </p:spTree>
    <p:extLst>
      <p:ext uri="{BB962C8B-B14F-4D97-AF65-F5344CB8AC3E}">
        <p14:creationId xmlns:p14="http://schemas.microsoft.com/office/powerpoint/2010/main" val="1045024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a:t>
            </a:fld>
            <a:endParaRPr lang="zh-CN" altLang="en-US"/>
          </a:p>
        </p:txBody>
      </p:sp>
    </p:spTree>
    <p:extLst>
      <p:ext uri="{BB962C8B-B14F-4D97-AF65-F5344CB8AC3E}">
        <p14:creationId xmlns:p14="http://schemas.microsoft.com/office/powerpoint/2010/main" val="876952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a:t>
            </a:fld>
            <a:endParaRPr lang="zh-CN" altLang="en-US"/>
          </a:p>
        </p:txBody>
      </p:sp>
    </p:spTree>
    <p:extLst>
      <p:ext uri="{BB962C8B-B14F-4D97-AF65-F5344CB8AC3E}">
        <p14:creationId xmlns:p14="http://schemas.microsoft.com/office/powerpoint/2010/main" val="1164870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2456112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525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a:t>
            </a:fld>
            <a:endParaRPr lang="zh-CN" altLang="en-US"/>
          </a:p>
        </p:txBody>
      </p:sp>
    </p:spTree>
    <p:extLst>
      <p:ext uri="{BB962C8B-B14F-4D97-AF65-F5344CB8AC3E}">
        <p14:creationId xmlns:p14="http://schemas.microsoft.com/office/powerpoint/2010/main" val="2318517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525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8</a:t>
            </a:fld>
            <a:endParaRPr lang="zh-CN" altLang="en-US"/>
          </a:p>
        </p:txBody>
      </p:sp>
    </p:spTree>
    <p:extLst>
      <p:ext uri="{BB962C8B-B14F-4D97-AF65-F5344CB8AC3E}">
        <p14:creationId xmlns:p14="http://schemas.microsoft.com/office/powerpoint/2010/main" val="988840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525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9</a:t>
            </a:fld>
            <a:endParaRPr lang="zh-CN" altLang="en-US"/>
          </a:p>
        </p:txBody>
      </p:sp>
    </p:spTree>
    <p:extLst>
      <p:ext uri="{BB962C8B-B14F-4D97-AF65-F5344CB8AC3E}">
        <p14:creationId xmlns:p14="http://schemas.microsoft.com/office/powerpoint/2010/main" val="6324691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2022/3/27</a:t>
            </a:fld>
            <a:endParaRPr lang="zh-CN" altLang="en-US"/>
          </a:p>
        </p:txBody>
      </p:sp>
      <p:sp>
        <p:nvSpPr>
          <p:cNvPr id="5" name="Footer Placeholder 4"/>
          <p:cNvSpPr>
            <a:spLocks noGrp="1"/>
          </p:cNvSpPr>
          <p:nvPr>
            <p:ph type="ftr" sz="quarter" idx="11"/>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0" name="组合 16"/>
          <p:cNvGrpSpPr/>
          <p:nvPr userDrawn="1"/>
        </p:nvGrpSpPr>
        <p:grpSpPr>
          <a:xfrm>
            <a:off x="-6096" y="6552045"/>
            <a:ext cx="12208256" cy="307777"/>
            <a:chOff x="-337453" y="7423512"/>
            <a:chExt cx="12418449" cy="540268"/>
          </a:xfrm>
        </p:grpSpPr>
        <p:pic>
          <p:nvPicPr>
            <p:cNvPr id="11"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3657" y="1782136"/>
            <a:ext cx="10559143" cy="4085264"/>
          </a:xfrm>
          <a:prstGeom prst="rect">
            <a:avLst/>
          </a:prstGeom>
        </p:spPr>
        <p:txBody>
          <a:bodyPr/>
          <a:lstStyle>
            <a:lvl1pPr marL="384175" indent="-384175">
              <a:buFont typeface="Wingdings" panose="05000000000000000000" pitchFamily="2" charset="2"/>
              <a:buChar char="Ø"/>
              <a:defRPr sz="2000"/>
            </a:lvl1pPr>
            <a:lvl2pPr marL="914400" indent="-384175">
              <a:buFont typeface="Wingdings" panose="05000000000000000000" pitchFamily="2" charset="2"/>
              <a:buChar char="Ø"/>
              <a:defRPr sz="1800" i="0"/>
            </a:lvl2pPr>
            <a:lvl3pPr marL="1371600" indent="-384175">
              <a:buFont typeface="Wingdings" panose="05000000000000000000" pitchFamily="2" charset="2"/>
              <a:buChar char="Ø"/>
              <a:defRPr sz="1600"/>
            </a:lvl3pPr>
          </a:lstStyle>
          <a:p>
            <a:pPr lvl="0"/>
            <a:r>
              <a:rPr lang="zh-CN" altLang="en-US" dirty="0"/>
              <a:t>编辑母版文本样式</a:t>
            </a:r>
          </a:p>
          <a:p>
            <a:pPr lvl="1"/>
            <a:r>
              <a:rPr lang="zh-CN" altLang="en-US" dirty="0"/>
              <a:t>第二级</a:t>
            </a:r>
          </a:p>
          <a:p>
            <a:pPr lvl="2"/>
            <a:r>
              <a:rPr lang="zh-CN" altLang="en-US" dirty="0"/>
              <a:t>第三级</a:t>
            </a:r>
          </a:p>
        </p:txBody>
      </p:sp>
      <p:sp>
        <p:nvSpPr>
          <p:cNvPr id="7" name="标题 6"/>
          <p:cNvSpPr>
            <a:spLocks noGrp="1"/>
          </p:cNvSpPr>
          <p:nvPr>
            <p:ph type="title"/>
          </p:nvPr>
        </p:nvSpPr>
        <p:spPr>
          <a:xfrm>
            <a:off x="0" y="241633"/>
            <a:ext cx="9601200" cy="684114"/>
          </a:xfrm>
          <a:prstGeom prst="rect">
            <a:avLst/>
          </a:prstGeom>
        </p:spPr>
        <p:txBody>
          <a:bodyPr>
            <a:normAutofit/>
          </a:bodyPr>
          <a:lstStyle>
            <a:lvl1pPr>
              <a:defRPr sz="2800"/>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4">
              <a:extLst>
                <a:ext uri="{BEBA8EAE-BF5A-486C-A8C5-ECC9F3942E4B}">
                  <a14:imgProps xmlns:a14="http://schemas.microsoft.com/office/drawing/2010/main">
                    <a14:imgLayer r:embed="rId5">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contrast="-5000"/>
                    </a14:imgEffect>
                  </a14:imgLayer>
                </a14:imgProps>
              </a:ext>
            </a:extLst>
          </a:blip>
          <a:srcRect t="36907" b="14356"/>
          <a:stretch>
            <a:fillRect/>
          </a:stretch>
        </p:blipFill>
        <p:spPr>
          <a:xfrm>
            <a:off x="-48002" y="-93452"/>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a:t>单击此处编辑母版标题样式</a:t>
            </a:r>
            <a:endParaRPr lang="en-US" dirty="0"/>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a:t>单击此处编辑母版副标题样式</a:t>
            </a:r>
            <a:endParaRPr lang="en-US" dirty="0"/>
          </a:p>
        </p:txBody>
      </p:sp>
      <p:sp>
        <p:nvSpPr>
          <p:cNvPr id="14" name="Date Placeholder 3"/>
          <p:cNvSpPr>
            <a:spLocks noGrp="1"/>
          </p:cNvSpPr>
          <p:nvPr>
            <p:ph type="dt" sz="half" idx="2"/>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2022/3/27</a:t>
            </a:fld>
            <a:endParaRPr lang="zh-CN" altLang="en-US"/>
          </a:p>
        </p:txBody>
      </p:sp>
      <p:sp>
        <p:nvSpPr>
          <p:cNvPr id="15" name="Footer Placeholder 4"/>
          <p:cNvSpPr>
            <a:spLocks noGrp="1"/>
          </p:cNvSpPr>
          <p:nvPr>
            <p:ph type="ftr" sz="quarter" idx="3"/>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16" name="Slide Number Placeholder 5"/>
          <p:cNvSpPr>
            <a:spLocks noGrp="1"/>
          </p:cNvSpPr>
          <p:nvPr>
            <p:ph type="sldNum" sz="quarter" idx="4"/>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7C57C95-6F0A-4B6B-852B-7DE03FEA1E64}"/>
              </a:ext>
            </a:extLst>
          </p:cNvPr>
          <p:cNvPicPr>
            <a:picLocks noChangeAspect="1"/>
          </p:cNvPicPr>
          <p:nvPr/>
        </p:nvPicPr>
        <p:blipFill>
          <a:blip r:embed="rId3"/>
          <a:stretch>
            <a:fillRect/>
          </a:stretch>
        </p:blipFill>
        <p:spPr>
          <a:xfrm>
            <a:off x="3528204" y="1262322"/>
            <a:ext cx="8513505" cy="5297931"/>
          </a:xfrm>
          <a:prstGeom prst="rect">
            <a:avLst/>
          </a:prstGeom>
        </p:spPr>
      </p:pic>
      <p:sp>
        <p:nvSpPr>
          <p:cNvPr id="4" name="标题 1"/>
          <p:cNvSpPr>
            <a:spLocks noGrp="1"/>
          </p:cNvSpPr>
          <p:nvPr>
            <p:ph type="title"/>
          </p:nvPr>
        </p:nvSpPr>
        <p:spPr>
          <a:xfrm>
            <a:off x="0" y="297747"/>
            <a:ext cx="9601200" cy="684114"/>
          </a:xfrm>
        </p:spPr>
        <p:txBody>
          <a:bodyPr>
            <a:normAutofit fontScale="90000"/>
          </a:bodyPr>
          <a:lstStyle/>
          <a:p>
            <a:r>
              <a:rPr lang="en-US" altLang="zh-CN" b="1" dirty="0">
                <a:latin typeface="Times New Roman" panose="02020603050405020304" pitchFamily="18" charset="0"/>
                <a:cs typeface="Times New Roman" panose="02020603050405020304" pitchFamily="18" charset="0"/>
              </a:rPr>
              <a:t>HBM-Organization</a:t>
            </a:r>
            <a:br>
              <a:rPr lang="en-US" altLang="zh-CN" b="1" dirty="0">
                <a:latin typeface="Times New Roman" panose="02020603050405020304" pitchFamily="18" charset="0"/>
                <a:cs typeface="Times New Roman" panose="02020603050405020304" pitchFamily="18" charset="0"/>
              </a:rPr>
            </a:br>
            <a:endParaRPr lang="zh-CN" altLang="en-US" b="1"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677C1D2E-9477-4861-BED0-E50F3892F8E8}"/>
              </a:ext>
            </a:extLst>
          </p:cNvPr>
          <p:cNvPicPr>
            <a:picLocks noChangeAspect="1"/>
          </p:cNvPicPr>
          <p:nvPr/>
        </p:nvPicPr>
        <p:blipFill>
          <a:blip r:embed="rId4"/>
          <a:stretch>
            <a:fillRect/>
          </a:stretch>
        </p:blipFill>
        <p:spPr>
          <a:xfrm>
            <a:off x="4109565" y="1420343"/>
            <a:ext cx="1382069" cy="1719770"/>
          </a:xfrm>
          <a:prstGeom prst="rect">
            <a:avLst/>
          </a:prstGeom>
        </p:spPr>
      </p:pic>
      <p:pic>
        <p:nvPicPr>
          <p:cNvPr id="2" name="图片 1">
            <a:extLst>
              <a:ext uri="{FF2B5EF4-FFF2-40B4-BE49-F238E27FC236}">
                <a16:creationId xmlns:a16="http://schemas.microsoft.com/office/drawing/2014/main" id="{F1635486-8DB0-4EC8-9FBE-F7CEB64C1BB4}"/>
              </a:ext>
            </a:extLst>
          </p:cNvPr>
          <p:cNvPicPr>
            <a:picLocks noChangeAspect="1"/>
          </p:cNvPicPr>
          <p:nvPr/>
        </p:nvPicPr>
        <p:blipFill>
          <a:blip r:embed="rId5"/>
          <a:stretch>
            <a:fillRect/>
          </a:stretch>
        </p:blipFill>
        <p:spPr>
          <a:xfrm>
            <a:off x="150291" y="981861"/>
            <a:ext cx="3763586" cy="3992312"/>
          </a:xfrm>
          <a:prstGeom prst="rect">
            <a:avLst/>
          </a:prstGeom>
        </p:spPr>
      </p:pic>
    </p:spTree>
    <p:extLst>
      <p:ext uri="{BB962C8B-B14F-4D97-AF65-F5344CB8AC3E}">
        <p14:creationId xmlns:p14="http://schemas.microsoft.com/office/powerpoint/2010/main" val="702630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work—Preliminaries</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189368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Analysis of NDA Coherence Mechanisms.</a:t>
            </a:r>
          </a:p>
        </p:txBody>
      </p:sp>
      <p:sp>
        <p:nvSpPr>
          <p:cNvPr id="8" name="TextBox 2">
            <a:extLst>
              <a:ext uri="{FF2B5EF4-FFF2-40B4-BE49-F238E27FC236}">
                <a16:creationId xmlns:a16="http://schemas.microsoft.com/office/drawing/2014/main" id="{3031798E-97B6-4D5D-BEED-3B3F6AD44D64}"/>
              </a:ext>
            </a:extLst>
          </p:cNvPr>
          <p:cNvSpPr txBox="1"/>
          <p:nvPr/>
        </p:nvSpPr>
        <p:spPr>
          <a:xfrm>
            <a:off x="0" y="1275697"/>
            <a:ext cx="11893687" cy="2031325"/>
          </a:xfrm>
          <a:prstGeom prst="rect">
            <a:avLst/>
          </a:prstGeom>
          <a:noFill/>
        </p:spPr>
        <p:txBody>
          <a:bodyPr wrap="square" rtlCol="0">
            <a:spAutoFit/>
          </a:bodyPr>
          <a:lstStyle/>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Non-Cacheable Approach.</a:t>
            </a:r>
          </a:p>
          <a:p>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 Marking any data accessed by the NDA non-cacheable by the CPU.</a:t>
            </a:r>
          </a:p>
          <a:p>
            <a:r>
              <a:rPr lang="en-US" altLang="zh-CN" dirty="0">
                <a:latin typeface="Times New Roman" panose="02020603050405020304" pitchFamily="18" charset="0"/>
                <a:cs typeface="Times New Roman" panose="02020603050405020304" pitchFamily="18" charset="0"/>
              </a:rPr>
              <a:t>		(2) Advantage: </a:t>
            </a:r>
          </a:p>
          <a:p>
            <a:r>
              <a:rPr lang="en-US" altLang="zh-CN" dirty="0">
                <a:latin typeface="Times New Roman" panose="02020603050405020304" pitchFamily="18" charset="0"/>
                <a:cs typeface="Times New Roman" panose="02020603050405020304" pitchFamily="18" charset="0"/>
              </a:rPr>
              <a:t>			1) Any CPU write are visible to NDA immediately.</a:t>
            </a:r>
          </a:p>
          <a:p>
            <a:r>
              <a:rPr lang="en-US" altLang="zh-CN" dirty="0">
                <a:latin typeface="Times New Roman" panose="02020603050405020304" pitchFamily="18" charset="0"/>
                <a:cs typeface="Times New Roman" panose="02020603050405020304" pitchFamily="18" charset="0"/>
              </a:rPr>
              <a:t>			2) It works well when CPU rarely access the NDA data region.</a:t>
            </a:r>
          </a:p>
          <a:p>
            <a:r>
              <a:rPr lang="en-US" altLang="zh-CN" dirty="0">
                <a:latin typeface="Times New Roman" panose="02020603050405020304" pitchFamily="18" charset="0"/>
                <a:cs typeface="Times New Roman" panose="02020603050405020304" pitchFamily="18" charset="0"/>
              </a:rPr>
              <a:t>		(3)Disadvantage:</a:t>
            </a:r>
          </a:p>
          <a:p>
            <a:r>
              <a:rPr lang="en-US" altLang="zh-CN" dirty="0">
                <a:latin typeface="Times New Roman" panose="02020603050405020304" pitchFamily="18" charset="0"/>
                <a:cs typeface="Times New Roman" panose="02020603050405020304" pitchFamily="18" charset="0"/>
              </a:rPr>
              <a:t>			1) It performs poorly for many application when  CPU access the NDA data region often.</a:t>
            </a:r>
          </a:p>
        </p:txBody>
      </p:sp>
      <p:pic>
        <p:nvPicPr>
          <p:cNvPr id="2" name="图片 1">
            <a:extLst>
              <a:ext uri="{FF2B5EF4-FFF2-40B4-BE49-F238E27FC236}">
                <a16:creationId xmlns:a16="http://schemas.microsoft.com/office/drawing/2014/main" id="{A1C278EB-5BBB-4AE1-B8C5-AD41B59A179F}"/>
              </a:ext>
            </a:extLst>
          </p:cNvPr>
          <p:cNvPicPr>
            <a:picLocks noChangeAspect="1"/>
          </p:cNvPicPr>
          <p:nvPr/>
        </p:nvPicPr>
        <p:blipFill>
          <a:blip r:embed="rId3"/>
          <a:stretch>
            <a:fillRect/>
          </a:stretch>
        </p:blipFill>
        <p:spPr>
          <a:xfrm>
            <a:off x="2764470" y="3818983"/>
            <a:ext cx="5220152" cy="1897544"/>
          </a:xfrm>
          <a:prstGeom prst="rect">
            <a:avLst/>
          </a:prstGeom>
        </p:spPr>
      </p:pic>
    </p:spTree>
    <p:extLst>
      <p:ext uri="{BB962C8B-B14F-4D97-AF65-F5344CB8AC3E}">
        <p14:creationId xmlns:p14="http://schemas.microsoft.com/office/powerpoint/2010/main" val="2686723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work—Preliminaries</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189368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Analysis of NDA Coherence Mechanisms.</a:t>
            </a:r>
          </a:p>
        </p:txBody>
      </p:sp>
      <p:sp>
        <p:nvSpPr>
          <p:cNvPr id="6" name="TextBox 2">
            <a:extLst>
              <a:ext uri="{FF2B5EF4-FFF2-40B4-BE49-F238E27FC236}">
                <a16:creationId xmlns:a16="http://schemas.microsoft.com/office/drawing/2014/main" id="{41A074E2-711E-4E90-9497-8DFA7E8F9FBE}"/>
              </a:ext>
            </a:extLst>
          </p:cNvPr>
          <p:cNvSpPr txBox="1"/>
          <p:nvPr/>
        </p:nvSpPr>
        <p:spPr>
          <a:xfrm>
            <a:off x="-1" y="1284081"/>
            <a:ext cx="12192001" cy="2308324"/>
          </a:xfrm>
          <a:prstGeom prst="rect">
            <a:avLst/>
          </a:prstGeom>
          <a:noFill/>
        </p:spPr>
        <p:txBody>
          <a:bodyPr wrap="square" rtlCol="0">
            <a:spAutoFit/>
          </a:bodyPr>
          <a:lstStyle/>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Coarse-Grained Coherence.</a:t>
            </a:r>
          </a:p>
          <a:p>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 A single coherence permission applies to the entire NDA region, and the CPU must flush all dirty cache lines in the 				NDA data region every time an NDA acquires coherence permissions for the region, even if the NDA does not 				access most of the data in the region .</a:t>
            </a:r>
          </a:p>
          <a:p>
            <a:r>
              <a:rPr lang="en-US" altLang="zh-CN" dirty="0">
                <a:latin typeface="Times New Roman" panose="02020603050405020304" pitchFamily="18" charset="0"/>
                <a:cs typeface="Times New Roman" panose="02020603050405020304" pitchFamily="18" charset="0"/>
              </a:rPr>
              <a:t>		(2) Advantage: </a:t>
            </a:r>
          </a:p>
          <a:p>
            <a:r>
              <a:rPr lang="en-US" altLang="zh-CN" dirty="0">
                <a:latin typeface="Times New Roman" panose="02020603050405020304" pitchFamily="18" charset="0"/>
                <a:cs typeface="Times New Roman" panose="02020603050405020304" pitchFamily="18" charset="0"/>
              </a:rPr>
              <a:t>			1) It works well when there is only a limited amount of data shared by CPU threads and NDA kernel.</a:t>
            </a:r>
          </a:p>
          <a:p>
            <a:r>
              <a:rPr lang="en-US" altLang="zh-CN" dirty="0">
                <a:latin typeface="Times New Roman" panose="02020603050405020304" pitchFamily="18" charset="0"/>
                <a:cs typeface="Times New Roman" panose="02020603050405020304" pitchFamily="18" charset="0"/>
              </a:rPr>
              <a:t>		(3) Disadvantage:</a:t>
            </a:r>
          </a:p>
          <a:p>
            <a:r>
              <a:rPr lang="en-US" altLang="zh-CN" dirty="0">
                <a:latin typeface="Times New Roman" panose="02020603050405020304" pitchFamily="18" charset="0"/>
                <a:cs typeface="Times New Roman" panose="02020603050405020304" pitchFamily="18" charset="0"/>
              </a:rPr>
              <a:t>			1) It results a significant unnecessary data movement between CPU and NDA and incurs high overhead.</a:t>
            </a:r>
          </a:p>
        </p:txBody>
      </p:sp>
      <p:pic>
        <p:nvPicPr>
          <p:cNvPr id="10" name="图片 9">
            <a:extLst>
              <a:ext uri="{FF2B5EF4-FFF2-40B4-BE49-F238E27FC236}">
                <a16:creationId xmlns:a16="http://schemas.microsoft.com/office/drawing/2014/main" id="{2293F0F9-3876-4932-98B6-C59BA8AECED5}"/>
              </a:ext>
            </a:extLst>
          </p:cNvPr>
          <p:cNvPicPr>
            <a:picLocks noChangeAspect="1"/>
          </p:cNvPicPr>
          <p:nvPr/>
        </p:nvPicPr>
        <p:blipFill>
          <a:blip r:embed="rId3"/>
          <a:stretch>
            <a:fillRect/>
          </a:stretch>
        </p:blipFill>
        <p:spPr>
          <a:xfrm>
            <a:off x="6057431" y="3894625"/>
            <a:ext cx="5338774" cy="1995973"/>
          </a:xfrm>
          <a:prstGeom prst="rect">
            <a:avLst/>
          </a:prstGeom>
        </p:spPr>
      </p:pic>
      <p:pic>
        <p:nvPicPr>
          <p:cNvPr id="15" name="图片 14">
            <a:extLst>
              <a:ext uri="{FF2B5EF4-FFF2-40B4-BE49-F238E27FC236}">
                <a16:creationId xmlns:a16="http://schemas.microsoft.com/office/drawing/2014/main" id="{EC643DA5-2472-46FD-861A-3B6195FF23F7}"/>
              </a:ext>
            </a:extLst>
          </p:cNvPr>
          <p:cNvPicPr>
            <a:picLocks noChangeAspect="1"/>
          </p:cNvPicPr>
          <p:nvPr/>
        </p:nvPicPr>
        <p:blipFill>
          <a:blip r:embed="rId4"/>
          <a:stretch>
            <a:fillRect/>
          </a:stretch>
        </p:blipFill>
        <p:spPr>
          <a:xfrm>
            <a:off x="350014" y="3895724"/>
            <a:ext cx="5745985" cy="2047527"/>
          </a:xfrm>
          <a:prstGeom prst="rect">
            <a:avLst/>
          </a:prstGeom>
        </p:spPr>
      </p:pic>
    </p:spTree>
    <p:extLst>
      <p:ext uri="{BB962C8B-B14F-4D97-AF65-F5344CB8AC3E}">
        <p14:creationId xmlns:p14="http://schemas.microsoft.com/office/powerpoint/2010/main" val="1857732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work—Preliminaries</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189368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Analysis of NDA Coherence Mechanisms.</a:t>
            </a:r>
          </a:p>
        </p:txBody>
      </p:sp>
      <p:sp>
        <p:nvSpPr>
          <p:cNvPr id="6" name="TextBox 2">
            <a:extLst>
              <a:ext uri="{FF2B5EF4-FFF2-40B4-BE49-F238E27FC236}">
                <a16:creationId xmlns:a16="http://schemas.microsoft.com/office/drawing/2014/main" id="{41A074E2-711E-4E90-9497-8DFA7E8F9FBE}"/>
              </a:ext>
            </a:extLst>
          </p:cNvPr>
          <p:cNvSpPr txBox="1"/>
          <p:nvPr/>
        </p:nvSpPr>
        <p:spPr>
          <a:xfrm>
            <a:off x="0" y="1284081"/>
            <a:ext cx="12192001" cy="2585323"/>
          </a:xfrm>
          <a:prstGeom prst="rect">
            <a:avLst/>
          </a:prstGeom>
          <a:noFill/>
        </p:spPr>
        <p:txBody>
          <a:bodyPr wrap="square" rtlCol="0">
            <a:spAutoFit/>
          </a:bodyPr>
          <a:lstStyle/>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Fine-Grained Coherence.</a:t>
            </a:r>
          </a:p>
          <a:p>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 Advantage: </a:t>
            </a:r>
          </a:p>
          <a:p>
            <a:r>
              <a:rPr lang="en-US" altLang="zh-CN" dirty="0">
                <a:latin typeface="Times New Roman" panose="02020603050405020304" pitchFamily="18" charset="0"/>
                <a:cs typeface="Times New Roman" panose="02020603050405020304" pitchFamily="18" charset="0"/>
              </a:rPr>
              <a:t>			2) Fine-grained coherence acquires coherence permissions for only the pointers that are actually traversed during 				      pointer chasing.</a:t>
            </a:r>
          </a:p>
          <a:p>
            <a:r>
              <a:rPr lang="en-US" altLang="zh-CN" dirty="0">
                <a:latin typeface="Times New Roman" panose="02020603050405020304" pitchFamily="18" charset="0"/>
                <a:cs typeface="Times New Roman" panose="02020603050405020304" pitchFamily="18" charset="0"/>
              </a:rPr>
              <a:t>			1) It can  ease programmer effort when developing applications for NDAs, as multithreaded programs already use 				    this programming model..</a:t>
            </a:r>
          </a:p>
          <a:p>
            <a:r>
              <a:rPr lang="en-US" altLang="zh-CN" dirty="0">
                <a:latin typeface="Times New Roman" panose="02020603050405020304" pitchFamily="18" charset="0"/>
                <a:cs typeface="Times New Roman" panose="02020603050405020304" pitchFamily="18" charset="0"/>
              </a:rPr>
              <a:t>		(2) Disadvantage:</a:t>
            </a:r>
          </a:p>
          <a:p>
            <a:r>
              <a:rPr lang="en-US" altLang="zh-CN" dirty="0">
                <a:latin typeface="Times New Roman" panose="02020603050405020304" pitchFamily="18" charset="0"/>
                <a:cs typeface="Times New Roman" panose="02020603050405020304" pitchFamily="18" charset="0"/>
              </a:rPr>
              <a:t>			1) It has to exchange coherence messages for every cache miss and NDA kernels exhibits poor temporal locality so 			    the message exchange generates large amount of off-chip data movement..</a:t>
            </a:r>
          </a:p>
        </p:txBody>
      </p:sp>
      <p:pic>
        <p:nvPicPr>
          <p:cNvPr id="2" name="图片 1">
            <a:extLst>
              <a:ext uri="{FF2B5EF4-FFF2-40B4-BE49-F238E27FC236}">
                <a16:creationId xmlns:a16="http://schemas.microsoft.com/office/drawing/2014/main" id="{115EE966-3DAA-44AD-AE6B-8ED5217B4A52}"/>
              </a:ext>
            </a:extLst>
          </p:cNvPr>
          <p:cNvPicPr>
            <a:picLocks noChangeAspect="1"/>
          </p:cNvPicPr>
          <p:nvPr/>
        </p:nvPicPr>
        <p:blipFill>
          <a:blip r:embed="rId3"/>
          <a:stretch>
            <a:fillRect/>
          </a:stretch>
        </p:blipFill>
        <p:spPr>
          <a:xfrm>
            <a:off x="763397" y="4238736"/>
            <a:ext cx="5189004" cy="1865151"/>
          </a:xfrm>
          <a:prstGeom prst="rect">
            <a:avLst/>
          </a:prstGeom>
        </p:spPr>
      </p:pic>
      <p:pic>
        <p:nvPicPr>
          <p:cNvPr id="5" name="图片 4">
            <a:extLst>
              <a:ext uri="{FF2B5EF4-FFF2-40B4-BE49-F238E27FC236}">
                <a16:creationId xmlns:a16="http://schemas.microsoft.com/office/drawing/2014/main" id="{E4C930B0-ABA6-40B4-A6EE-DED0F60E039F}"/>
              </a:ext>
            </a:extLst>
          </p:cNvPr>
          <p:cNvPicPr>
            <a:picLocks noChangeAspect="1"/>
          </p:cNvPicPr>
          <p:nvPr/>
        </p:nvPicPr>
        <p:blipFill>
          <a:blip r:embed="rId4"/>
          <a:stretch>
            <a:fillRect/>
          </a:stretch>
        </p:blipFill>
        <p:spPr>
          <a:xfrm>
            <a:off x="6474489" y="4231705"/>
            <a:ext cx="5189004" cy="1872182"/>
          </a:xfrm>
          <a:prstGeom prst="rect">
            <a:avLst/>
          </a:prstGeom>
        </p:spPr>
      </p:pic>
    </p:spTree>
    <p:extLst>
      <p:ext uri="{BB962C8B-B14F-4D97-AF65-F5344CB8AC3E}">
        <p14:creationId xmlns:p14="http://schemas.microsoft.com/office/powerpoint/2010/main" val="1334875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189368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OPTIMISTIC NDA EXECUTION.</a:t>
            </a:r>
          </a:p>
        </p:txBody>
      </p:sp>
      <p:sp>
        <p:nvSpPr>
          <p:cNvPr id="6" name="TextBox 2">
            <a:extLst>
              <a:ext uri="{FF2B5EF4-FFF2-40B4-BE49-F238E27FC236}">
                <a16:creationId xmlns:a16="http://schemas.microsoft.com/office/drawing/2014/main" id="{41A074E2-711E-4E90-9497-8DFA7E8F9FBE}"/>
              </a:ext>
            </a:extLst>
          </p:cNvPr>
          <p:cNvSpPr txBox="1"/>
          <p:nvPr/>
        </p:nvSpPr>
        <p:spPr>
          <a:xfrm>
            <a:off x="0" y="1284081"/>
            <a:ext cx="12192001" cy="1200329"/>
          </a:xfrm>
          <a:prstGeom prst="rect">
            <a:avLst/>
          </a:prstGeom>
          <a:noFill/>
        </p:spPr>
        <p:txBody>
          <a:bodyPr wrap="square" rtlCol="0">
            <a:spAutoFit/>
          </a:bodyPr>
          <a:lstStyle/>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Most of off-chip data movement generated by existing coherence mechanism can be eliminated if the mechanism knows what part of the shared data is actually assessed.</a:t>
            </a:r>
          </a:p>
          <a:p>
            <a:pPr lvl="1">
              <a:buSzPct val="60000"/>
            </a:pPr>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BC0F9B6C-3025-4B23-BEAF-2987706E0360}"/>
              </a:ext>
            </a:extLst>
          </p:cNvPr>
          <p:cNvPicPr>
            <a:picLocks noChangeAspect="1"/>
          </p:cNvPicPr>
          <p:nvPr/>
        </p:nvPicPr>
        <p:blipFill>
          <a:blip r:embed="rId3"/>
          <a:stretch>
            <a:fillRect/>
          </a:stretch>
        </p:blipFill>
        <p:spPr>
          <a:xfrm>
            <a:off x="458150" y="2051143"/>
            <a:ext cx="5220152" cy="1897544"/>
          </a:xfrm>
          <a:prstGeom prst="rect">
            <a:avLst/>
          </a:prstGeom>
        </p:spPr>
      </p:pic>
      <p:pic>
        <p:nvPicPr>
          <p:cNvPr id="10" name="图片 9">
            <a:extLst>
              <a:ext uri="{FF2B5EF4-FFF2-40B4-BE49-F238E27FC236}">
                <a16:creationId xmlns:a16="http://schemas.microsoft.com/office/drawing/2014/main" id="{0F773491-5170-4C82-91F0-AEE81F31DAEA}"/>
              </a:ext>
            </a:extLst>
          </p:cNvPr>
          <p:cNvPicPr>
            <a:picLocks noChangeAspect="1"/>
          </p:cNvPicPr>
          <p:nvPr/>
        </p:nvPicPr>
        <p:blipFill>
          <a:blip r:embed="rId4"/>
          <a:stretch>
            <a:fillRect/>
          </a:stretch>
        </p:blipFill>
        <p:spPr>
          <a:xfrm>
            <a:off x="6136452" y="2051143"/>
            <a:ext cx="5075498" cy="1897544"/>
          </a:xfrm>
          <a:prstGeom prst="rect">
            <a:avLst/>
          </a:prstGeom>
        </p:spPr>
      </p:pic>
      <p:pic>
        <p:nvPicPr>
          <p:cNvPr id="11" name="图片 10">
            <a:extLst>
              <a:ext uri="{FF2B5EF4-FFF2-40B4-BE49-F238E27FC236}">
                <a16:creationId xmlns:a16="http://schemas.microsoft.com/office/drawing/2014/main" id="{380A2D0B-361C-492C-B53D-0B420D61D6F1}"/>
              </a:ext>
            </a:extLst>
          </p:cNvPr>
          <p:cNvPicPr>
            <a:picLocks noChangeAspect="1"/>
          </p:cNvPicPr>
          <p:nvPr/>
        </p:nvPicPr>
        <p:blipFill>
          <a:blip r:embed="rId5"/>
          <a:stretch>
            <a:fillRect/>
          </a:stretch>
        </p:blipFill>
        <p:spPr>
          <a:xfrm>
            <a:off x="3352341" y="4373591"/>
            <a:ext cx="5189004" cy="1872182"/>
          </a:xfrm>
          <a:prstGeom prst="rect">
            <a:avLst/>
          </a:prstGeom>
        </p:spPr>
      </p:pic>
    </p:spTree>
    <p:extLst>
      <p:ext uri="{BB962C8B-B14F-4D97-AF65-F5344CB8AC3E}">
        <p14:creationId xmlns:p14="http://schemas.microsoft.com/office/powerpoint/2010/main" val="4208079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6" name="TextBox 2">
            <a:extLst>
              <a:ext uri="{FF2B5EF4-FFF2-40B4-BE49-F238E27FC236}">
                <a16:creationId xmlns:a16="http://schemas.microsoft.com/office/drawing/2014/main" id="{41A074E2-711E-4E90-9497-8DFA7E8F9FBE}"/>
              </a:ext>
            </a:extLst>
          </p:cNvPr>
          <p:cNvSpPr txBox="1"/>
          <p:nvPr/>
        </p:nvSpPr>
        <p:spPr>
          <a:xfrm>
            <a:off x="0" y="1284081"/>
            <a:ext cx="12192001" cy="646331"/>
          </a:xfrm>
          <a:prstGeom prst="rect">
            <a:avLst/>
          </a:prstGeom>
          <a:noFill/>
        </p:spPr>
        <p:txBody>
          <a:bodyPr wrap="square" rtlCol="0">
            <a:spAutoFit/>
          </a:bodyPr>
          <a:lstStyle/>
          <a:p>
            <a:pPr lvl="1">
              <a:buSzPct val="60000"/>
            </a:pPr>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p:txBody>
      </p:sp>
      <p:sp>
        <p:nvSpPr>
          <p:cNvPr id="7" name="TextBox 2">
            <a:extLst>
              <a:ext uri="{FF2B5EF4-FFF2-40B4-BE49-F238E27FC236}">
                <a16:creationId xmlns:a16="http://schemas.microsoft.com/office/drawing/2014/main" id="{AF8EC400-7559-4ACB-9781-F0DBCEA787B2}"/>
              </a:ext>
            </a:extLst>
          </p:cNvPr>
          <p:cNvSpPr txBox="1"/>
          <p:nvPr/>
        </p:nvSpPr>
        <p:spPr>
          <a:xfrm>
            <a:off x="-67112" y="981861"/>
            <a:ext cx="11893687" cy="923330"/>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Execution Model .</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The NDA executes in optimistic mode assumes that it always has coherence permissions on the cache lines that it uses, without checking the CPU coherence directory. </a:t>
            </a:r>
          </a:p>
        </p:txBody>
      </p:sp>
      <p:sp>
        <p:nvSpPr>
          <p:cNvPr id="8" name="TextBox 2">
            <a:extLst>
              <a:ext uri="{FF2B5EF4-FFF2-40B4-BE49-F238E27FC236}">
                <a16:creationId xmlns:a16="http://schemas.microsoft.com/office/drawing/2014/main" id="{75600AF7-44B0-42D1-917B-3FBC0A1BD56B}"/>
              </a:ext>
            </a:extLst>
          </p:cNvPr>
          <p:cNvSpPr txBox="1"/>
          <p:nvPr/>
        </p:nvSpPr>
        <p:spPr>
          <a:xfrm>
            <a:off x="-67113" y="1905191"/>
            <a:ext cx="11893687" cy="2585323"/>
          </a:xfrm>
          <a:prstGeom prst="rect">
            <a:avLst/>
          </a:prstGeom>
          <a:noFill/>
        </p:spPr>
        <p:txBody>
          <a:bodyPr wrap="square" rtlCol="0">
            <a:spAutoFit/>
          </a:bodyPr>
          <a:lstStyle/>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When optimistic execution stops, the system must  determine whether it can commit the data updates optimistic execution.</a:t>
            </a:r>
          </a:p>
          <a:p>
            <a:pPr lvl="2">
              <a:buSzPct val="60000"/>
            </a:pPr>
            <a:r>
              <a:rPr lang="en-US" altLang="zh-CN" dirty="0">
                <a:latin typeface="Times New Roman" panose="02020603050405020304" pitchFamily="18" charset="0"/>
                <a:cs typeface="Times New Roman" panose="02020603050405020304" pitchFamily="18" charset="0"/>
              </a:rPr>
              <a:t>(1) All memory updates by the NDA are treated as if they all occur when optimistic stops.</a:t>
            </a:r>
          </a:p>
          <a:p>
            <a:pPr lvl="2">
              <a:buSzPct val="60000"/>
            </a:pPr>
            <a:r>
              <a:rPr lang="en-US" altLang="zh-CN" dirty="0">
                <a:latin typeface="Times New Roman" panose="02020603050405020304" pitchFamily="18" charset="0"/>
                <a:cs typeface="Times New Roman" panose="02020603050405020304" pitchFamily="18" charset="0"/>
              </a:rPr>
              <a:t>(2) For all memory operations which CPU threads and NDA kernel execute concurrently, the CPU thread memory 	operations are effectively ordered before the NDA memory operations.</a:t>
            </a:r>
          </a:p>
          <a:p>
            <a:pPr lvl="2">
              <a:buSzPct val="60000"/>
            </a:pPr>
            <a:r>
              <a:rPr lang="en-US" altLang="zh-CN" dirty="0">
                <a:latin typeface="Times New Roman" panose="02020603050405020304" pitchFamily="18" charset="0"/>
                <a:cs typeface="Times New Roman" panose="02020603050405020304" pitchFamily="18" charset="0"/>
              </a:rPr>
              <a:t>(3) If no violation occurred, the NDA commits the updates. </a:t>
            </a:r>
          </a:p>
          <a:p>
            <a:pPr lvl="2">
              <a:buSzPct val="60000"/>
            </a:pPr>
            <a:r>
              <a:rPr lang="en-US" altLang="zh-CN" dirty="0">
                <a:latin typeface="Times New Roman" panose="02020603050405020304" pitchFamily="18" charset="0"/>
                <a:cs typeface="Times New Roman" panose="02020603050405020304" pitchFamily="18" charset="0"/>
              </a:rPr>
              <a:t>(4) If there are violations, the NDA must perform the necessary coherence operations and re-execute the 	optimistically-executed code.</a:t>
            </a:r>
          </a:p>
          <a:p>
            <a:pPr lvl="2">
              <a:buSzPct val="60000"/>
            </a:pPr>
            <a:r>
              <a:rPr lang="en-US" altLang="zh-CN" dirty="0">
                <a:latin typeface="Times New Roman" panose="02020603050405020304" pitchFamily="18" charset="0"/>
                <a:cs typeface="Times New Roman" panose="02020603050405020304" pitchFamily="18" charset="0"/>
              </a:rPr>
              <a:t>(5) Because CPU and NDA rarely access the same cache line, re-execution happens rarely.  </a:t>
            </a:r>
          </a:p>
        </p:txBody>
      </p:sp>
      <p:pic>
        <p:nvPicPr>
          <p:cNvPr id="11" name="图片 10">
            <a:extLst>
              <a:ext uri="{FF2B5EF4-FFF2-40B4-BE49-F238E27FC236}">
                <a16:creationId xmlns:a16="http://schemas.microsoft.com/office/drawing/2014/main" id="{15EF4839-0F14-4BBE-ADF9-BF91E4A3EE44}"/>
              </a:ext>
            </a:extLst>
          </p:cNvPr>
          <p:cNvPicPr>
            <a:picLocks noChangeAspect="1"/>
          </p:cNvPicPr>
          <p:nvPr/>
        </p:nvPicPr>
        <p:blipFill>
          <a:blip r:embed="rId3"/>
          <a:stretch>
            <a:fillRect/>
          </a:stretch>
        </p:blipFill>
        <p:spPr>
          <a:xfrm>
            <a:off x="3200400" y="4438771"/>
            <a:ext cx="6092462" cy="2121482"/>
          </a:xfrm>
          <a:prstGeom prst="rect">
            <a:avLst/>
          </a:prstGeom>
        </p:spPr>
      </p:pic>
    </p:spTree>
    <p:extLst>
      <p:ext uri="{BB962C8B-B14F-4D97-AF65-F5344CB8AC3E}">
        <p14:creationId xmlns:p14="http://schemas.microsoft.com/office/powerpoint/2010/main" val="311869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189368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Identify Necessary Coherence Requests.</a:t>
            </a:r>
          </a:p>
        </p:txBody>
      </p:sp>
      <p:sp>
        <p:nvSpPr>
          <p:cNvPr id="6" name="TextBox 2">
            <a:extLst>
              <a:ext uri="{FF2B5EF4-FFF2-40B4-BE49-F238E27FC236}">
                <a16:creationId xmlns:a16="http://schemas.microsoft.com/office/drawing/2014/main" id="{41A074E2-711E-4E90-9497-8DFA7E8F9FBE}"/>
              </a:ext>
            </a:extLst>
          </p:cNvPr>
          <p:cNvSpPr txBox="1"/>
          <p:nvPr/>
        </p:nvSpPr>
        <p:spPr>
          <a:xfrm>
            <a:off x="0" y="1284081"/>
            <a:ext cx="12192001" cy="646331"/>
          </a:xfrm>
          <a:prstGeom prst="rect">
            <a:avLst/>
          </a:prstGeom>
          <a:noFill/>
        </p:spPr>
        <p:txBody>
          <a:bodyPr wrap="square" rtlCol="0">
            <a:spAutoFit/>
          </a:bodyPr>
          <a:lstStyle/>
          <a:p>
            <a:pPr lvl="1">
              <a:buSzPct val="60000"/>
            </a:pPr>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p:txBody>
      </p:sp>
      <p:sp>
        <p:nvSpPr>
          <p:cNvPr id="7" name="TextBox 2">
            <a:extLst>
              <a:ext uri="{FF2B5EF4-FFF2-40B4-BE49-F238E27FC236}">
                <a16:creationId xmlns:a16="http://schemas.microsoft.com/office/drawing/2014/main" id="{AF8EC400-7559-4ACB-9781-F0DBCEA787B2}"/>
              </a:ext>
            </a:extLst>
          </p:cNvPr>
          <p:cNvSpPr txBox="1"/>
          <p:nvPr/>
        </p:nvSpPr>
        <p:spPr>
          <a:xfrm>
            <a:off x="0" y="3339697"/>
            <a:ext cx="11893687" cy="3139321"/>
          </a:xfrm>
          <a:prstGeom prst="rect">
            <a:avLst/>
          </a:prstGeom>
          <a:noFill/>
        </p:spPr>
        <p:txBody>
          <a:bodyPr wrap="square" rtlCol="0">
            <a:spAutoFit/>
          </a:bodyPr>
          <a:lstStyle/>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NDA Read and CPU Write(to the same cache line). </a:t>
            </a:r>
          </a:p>
          <a:p>
            <a:pPr lvl="1">
              <a:buSzPct val="60000"/>
            </a:pPr>
            <a:r>
              <a:rPr lang="en-US" altLang="zh-CN" dirty="0">
                <a:latin typeface="Times New Roman" panose="02020603050405020304" pitchFamily="18" charset="0"/>
                <a:cs typeface="Times New Roman" panose="02020603050405020304" pitchFamily="18" charset="0"/>
              </a:rPr>
              <a:t>	(1) This case triggers re-execution.</a:t>
            </a:r>
          </a:p>
          <a:p>
            <a:pPr lvl="1">
              <a:buSzPct val="60000"/>
            </a:pPr>
            <a:r>
              <a:rPr lang="en-US" altLang="zh-CN" dirty="0">
                <a:latin typeface="Times New Roman" panose="02020603050405020304" pitchFamily="18" charset="0"/>
                <a:cs typeface="Times New Roman" panose="02020603050405020304" pitchFamily="18" charset="0"/>
              </a:rPr>
              <a:t>	(2) Any CPU memory accessed are ordered before any NDA memory access.</a:t>
            </a:r>
          </a:p>
          <a:p>
            <a:pPr lvl="1">
              <a:buSzPct val="60000"/>
            </a:pPr>
            <a:r>
              <a:rPr lang="en-US" altLang="zh-CN" dirty="0">
                <a:latin typeface="Times New Roman" panose="02020603050405020304" pitchFamily="18" charset="0"/>
                <a:cs typeface="Times New Roman" panose="02020603050405020304" pitchFamily="18" charset="0"/>
              </a:rPr>
              <a:t>	(3) CPU may perform the write before memory optimistic execution begins and this still requires re-execution if the updated cache line is not written back to memory before the NDA performs read.</a:t>
            </a:r>
          </a:p>
          <a:p>
            <a:pPr lvl="1">
              <a:buSzPct val="60000"/>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 NDA Write and CPU Read(to the same cache line). </a:t>
            </a:r>
          </a:p>
          <a:p>
            <a:pPr lvl="1">
              <a:buSzPct val="60000"/>
            </a:pPr>
            <a:r>
              <a:rPr lang="en-US" altLang="zh-CN" dirty="0">
                <a:latin typeface="Times New Roman" panose="02020603050405020304" pitchFamily="18" charset="0"/>
                <a:cs typeface="Times New Roman" panose="02020603050405020304" pitchFamily="18" charset="0"/>
              </a:rPr>
              <a:t>	(1) This case does not triggers re-execution.</a:t>
            </a:r>
          </a:p>
          <a:p>
            <a:pPr lvl="1">
              <a:buSzPct val="60000"/>
            </a:pPr>
            <a:r>
              <a:rPr lang="en-US" altLang="zh-CN" dirty="0">
                <a:latin typeface="Times New Roman" panose="02020603050405020304" pitchFamily="18" charset="0"/>
                <a:cs typeface="Times New Roman" panose="02020603050405020304" pitchFamily="18" charset="0"/>
              </a:rPr>
              <a:t>	(2) Any read to a cache line by the CPU is ordered before the NDA’s write to the same cache line.</a:t>
            </a:r>
          </a:p>
          <a:p>
            <a:pPr lvl="1">
              <a:buSzPct val="60000"/>
            </a:pPr>
            <a:endParaRPr lang="en-US" altLang="zh-CN" dirty="0">
              <a:latin typeface="Times New Roman" panose="02020603050405020304" pitchFamily="18" charset="0"/>
              <a:cs typeface="Times New Roman" panose="02020603050405020304" pitchFamily="18" charset="0"/>
            </a:endParaRPr>
          </a:p>
          <a:p>
            <a:pPr lvl="2">
              <a:buSzPct val="60000"/>
            </a:pPr>
            <a:endParaRPr lang="en-US" altLang="zh-CN"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9AA7A254-3D74-4241-8451-CE7361C88F16}"/>
              </a:ext>
            </a:extLst>
          </p:cNvPr>
          <p:cNvPicPr>
            <a:picLocks noChangeAspect="1"/>
          </p:cNvPicPr>
          <p:nvPr/>
        </p:nvPicPr>
        <p:blipFill>
          <a:blip r:embed="rId3"/>
          <a:stretch>
            <a:fillRect/>
          </a:stretch>
        </p:blipFill>
        <p:spPr>
          <a:xfrm>
            <a:off x="4800600" y="1284081"/>
            <a:ext cx="4460973" cy="2055616"/>
          </a:xfrm>
          <a:prstGeom prst="rect">
            <a:avLst/>
          </a:prstGeom>
        </p:spPr>
      </p:pic>
    </p:spTree>
    <p:extLst>
      <p:ext uri="{BB962C8B-B14F-4D97-AF65-F5344CB8AC3E}">
        <p14:creationId xmlns:p14="http://schemas.microsoft.com/office/powerpoint/2010/main" val="205686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189368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Identify Necessary Coherence Requests.</a:t>
            </a:r>
          </a:p>
        </p:txBody>
      </p:sp>
      <p:sp>
        <p:nvSpPr>
          <p:cNvPr id="6" name="TextBox 2">
            <a:extLst>
              <a:ext uri="{FF2B5EF4-FFF2-40B4-BE49-F238E27FC236}">
                <a16:creationId xmlns:a16="http://schemas.microsoft.com/office/drawing/2014/main" id="{41A074E2-711E-4E90-9497-8DFA7E8F9FBE}"/>
              </a:ext>
            </a:extLst>
          </p:cNvPr>
          <p:cNvSpPr txBox="1"/>
          <p:nvPr/>
        </p:nvSpPr>
        <p:spPr>
          <a:xfrm>
            <a:off x="0" y="1284081"/>
            <a:ext cx="12192001" cy="646331"/>
          </a:xfrm>
          <a:prstGeom prst="rect">
            <a:avLst/>
          </a:prstGeom>
          <a:noFill/>
        </p:spPr>
        <p:txBody>
          <a:bodyPr wrap="square" rtlCol="0">
            <a:spAutoFit/>
          </a:bodyPr>
          <a:lstStyle/>
          <a:p>
            <a:pPr lvl="1">
              <a:buSzPct val="60000"/>
            </a:pPr>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p:txBody>
      </p:sp>
      <p:sp>
        <p:nvSpPr>
          <p:cNvPr id="7" name="TextBox 2">
            <a:extLst>
              <a:ext uri="{FF2B5EF4-FFF2-40B4-BE49-F238E27FC236}">
                <a16:creationId xmlns:a16="http://schemas.microsoft.com/office/drawing/2014/main" id="{AF8EC400-7559-4ACB-9781-F0DBCEA787B2}"/>
              </a:ext>
            </a:extLst>
          </p:cNvPr>
          <p:cNvSpPr txBox="1"/>
          <p:nvPr/>
        </p:nvSpPr>
        <p:spPr>
          <a:xfrm>
            <a:off x="0" y="3165753"/>
            <a:ext cx="11893687" cy="2031325"/>
          </a:xfrm>
          <a:prstGeom prst="rect">
            <a:avLst/>
          </a:prstGeom>
          <a:noFill/>
        </p:spPr>
        <p:txBody>
          <a:bodyPr wrap="square" rtlCol="0">
            <a:spAutoFit/>
          </a:bodyPr>
          <a:lstStyle/>
          <a:p>
            <a:pPr lvl="1">
              <a:buSzPct val="60000"/>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 NDA Write and CPU Read(to the same cache line). </a:t>
            </a:r>
          </a:p>
          <a:p>
            <a:pPr lvl="1">
              <a:buSzPct val="60000"/>
            </a:pPr>
            <a:r>
              <a:rPr lang="en-US" altLang="zh-CN" dirty="0">
                <a:latin typeface="Times New Roman" panose="02020603050405020304" pitchFamily="18" charset="0"/>
                <a:cs typeface="Times New Roman" panose="02020603050405020304" pitchFamily="18" charset="0"/>
              </a:rPr>
              <a:t>	(1) This case does not triggers re-execution.</a:t>
            </a:r>
          </a:p>
          <a:p>
            <a:pPr lvl="1">
              <a:buSzPct val="60000"/>
            </a:pPr>
            <a:r>
              <a:rPr lang="en-US" altLang="zh-CN" dirty="0">
                <a:latin typeface="Times New Roman" panose="02020603050405020304" pitchFamily="18" charset="0"/>
                <a:cs typeface="Times New Roman" panose="02020603050405020304" pitchFamily="18" charset="0"/>
              </a:rPr>
              <a:t>	(2) When the NDA is ready to commit its updates, it cannot simply flush the old cache line in the CPU because the 	      CPU and the NDA may have written to different word in the same cache line.</a:t>
            </a:r>
          </a:p>
          <a:p>
            <a:pPr lvl="1">
              <a:buSzPct val="60000"/>
            </a:pPr>
            <a:r>
              <a:rPr lang="en-US" altLang="zh-CN" dirty="0">
                <a:latin typeface="Times New Roman" panose="02020603050405020304" pitchFamily="18" charset="0"/>
                <a:cs typeface="Times New Roman" panose="02020603050405020304" pitchFamily="18" charset="0"/>
              </a:rPr>
              <a:t>	</a:t>
            </a:r>
          </a:p>
          <a:p>
            <a:pPr lvl="2">
              <a:buSzPct val="60000"/>
            </a:pPr>
            <a:endParaRPr lang="en-US" altLang="zh-CN"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9AA7A254-3D74-4241-8451-CE7361C88F16}"/>
              </a:ext>
            </a:extLst>
          </p:cNvPr>
          <p:cNvPicPr>
            <a:picLocks noChangeAspect="1"/>
          </p:cNvPicPr>
          <p:nvPr/>
        </p:nvPicPr>
        <p:blipFill>
          <a:blip r:embed="rId3"/>
          <a:stretch>
            <a:fillRect/>
          </a:stretch>
        </p:blipFill>
        <p:spPr>
          <a:xfrm>
            <a:off x="3716355" y="1284081"/>
            <a:ext cx="4460973" cy="2055616"/>
          </a:xfrm>
          <a:prstGeom prst="rect">
            <a:avLst/>
          </a:prstGeom>
        </p:spPr>
      </p:pic>
    </p:spTree>
    <p:extLst>
      <p:ext uri="{BB962C8B-B14F-4D97-AF65-F5344CB8AC3E}">
        <p14:creationId xmlns:p14="http://schemas.microsoft.com/office/powerpoint/2010/main" val="1941979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94DE3D5-730D-4F3D-BAC1-4B947A140AF0}"/>
              </a:ext>
            </a:extLst>
          </p:cNvPr>
          <p:cNvPicPr>
            <a:picLocks noChangeAspect="1"/>
          </p:cNvPicPr>
          <p:nvPr/>
        </p:nvPicPr>
        <p:blipFill>
          <a:blip r:embed="rId3"/>
          <a:stretch>
            <a:fillRect/>
          </a:stretch>
        </p:blipFill>
        <p:spPr>
          <a:xfrm>
            <a:off x="3222198" y="1474622"/>
            <a:ext cx="4714823" cy="1752362"/>
          </a:xfrm>
          <a:prstGeom prst="rect">
            <a:avLst/>
          </a:prstGeom>
        </p:spPr>
      </p:pic>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3" name="TextBox 2"/>
          <p:cNvSpPr txBox="1"/>
          <p:nvPr/>
        </p:nvSpPr>
        <p:spPr>
          <a:xfrm>
            <a:off x="0" y="914749"/>
            <a:ext cx="1189368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err="1">
                <a:latin typeface="Times New Roman" panose="02020603050405020304" pitchFamily="18" charset="0"/>
                <a:cs typeface="Times New Roman" panose="02020603050405020304" pitchFamily="18" charset="0"/>
              </a:rPr>
              <a:t>CoNDA</a:t>
            </a:r>
            <a:r>
              <a:rPr lang="en-US" altLang="zh-CN" b="1" dirty="0">
                <a:latin typeface="Times New Roman" panose="02020603050405020304" pitchFamily="18" charset="0"/>
                <a:cs typeface="Times New Roman" panose="02020603050405020304" pitchFamily="18" charset="0"/>
              </a:rPr>
              <a:t> Architecture.</a:t>
            </a:r>
          </a:p>
        </p:txBody>
      </p:sp>
      <p:sp>
        <p:nvSpPr>
          <p:cNvPr id="6" name="TextBox 2">
            <a:extLst>
              <a:ext uri="{FF2B5EF4-FFF2-40B4-BE49-F238E27FC236}">
                <a16:creationId xmlns:a16="http://schemas.microsoft.com/office/drawing/2014/main" id="{41A074E2-711E-4E90-9497-8DFA7E8F9FBE}"/>
              </a:ext>
            </a:extLst>
          </p:cNvPr>
          <p:cNvSpPr txBox="1"/>
          <p:nvPr/>
        </p:nvSpPr>
        <p:spPr>
          <a:xfrm>
            <a:off x="-2" y="1099414"/>
            <a:ext cx="12192001" cy="646331"/>
          </a:xfrm>
          <a:prstGeom prst="rect">
            <a:avLst/>
          </a:prstGeom>
          <a:noFill/>
        </p:spPr>
        <p:txBody>
          <a:bodyPr wrap="square" rtlCol="0">
            <a:spAutoFit/>
          </a:bodyPr>
          <a:lstStyle/>
          <a:p>
            <a:pPr lvl="1">
              <a:buSzPct val="60000"/>
            </a:pPr>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p:txBody>
      </p:sp>
      <p:sp>
        <p:nvSpPr>
          <p:cNvPr id="7" name="TextBox 2">
            <a:extLst>
              <a:ext uri="{FF2B5EF4-FFF2-40B4-BE49-F238E27FC236}">
                <a16:creationId xmlns:a16="http://schemas.microsoft.com/office/drawing/2014/main" id="{AF8EC400-7559-4ACB-9781-F0DBCEA787B2}"/>
              </a:ext>
            </a:extLst>
          </p:cNvPr>
          <p:cNvSpPr txBox="1"/>
          <p:nvPr/>
        </p:nvSpPr>
        <p:spPr>
          <a:xfrm>
            <a:off x="-2" y="914749"/>
            <a:ext cx="11893687" cy="646331"/>
          </a:xfrm>
          <a:prstGeom prst="rect">
            <a:avLst/>
          </a:prstGeom>
          <a:noFill/>
        </p:spPr>
        <p:txBody>
          <a:bodyPr wrap="square" rtlCol="0">
            <a:spAutoFit/>
          </a:bodyPr>
          <a:lstStyle/>
          <a:p>
            <a:pPr lvl="1">
              <a:buSzPct val="60000"/>
            </a:pP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 Coherence for Near-data Accelerators, an efficient coherence mechanism that makes use of optimistic NDA execution. </a:t>
            </a:r>
          </a:p>
        </p:txBody>
      </p:sp>
      <p:sp>
        <p:nvSpPr>
          <p:cNvPr id="8" name="TextBox 2">
            <a:extLst>
              <a:ext uri="{FF2B5EF4-FFF2-40B4-BE49-F238E27FC236}">
                <a16:creationId xmlns:a16="http://schemas.microsoft.com/office/drawing/2014/main" id="{A4F0496D-7423-4241-812F-199C19EE4D53}"/>
              </a:ext>
            </a:extLst>
          </p:cNvPr>
          <p:cNvSpPr txBox="1"/>
          <p:nvPr/>
        </p:nvSpPr>
        <p:spPr>
          <a:xfrm>
            <a:off x="0" y="2997064"/>
            <a:ext cx="11893687" cy="3416320"/>
          </a:xfrm>
          <a:prstGeom prst="rect">
            <a:avLst/>
          </a:prstGeom>
          <a:noFill/>
        </p:spPr>
        <p:txBody>
          <a:bodyPr wrap="square" rtlCol="0">
            <a:spAutoFit/>
          </a:bodyPr>
          <a:lstStyle/>
          <a:p>
            <a:pPr lvl="1">
              <a:buSzPct val="60000"/>
            </a:pPr>
            <a:endParaRPr lang="en-US" altLang="zh-CN" dirty="0">
              <a:latin typeface="Times New Roman" panose="02020603050405020304" pitchFamily="18" charset="0"/>
              <a:cs typeface="Times New Roman" panose="02020603050405020304" pitchFamily="18" charset="0"/>
            </a:endParaRPr>
          </a:p>
          <a:p>
            <a:pPr lvl="1">
              <a:buSzPct val="60000"/>
            </a:pPr>
            <a:r>
              <a:rPr lang="en-US" altLang="zh-CN" dirty="0">
                <a:latin typeface="Times New Roman" panose="02020603050405020304" pitchFamily="18" charset="0"/>
                <a:cs typeface="Times New Roman" panose="02020603050405020304" pitchFamily="18" charset="0"/>
              </a:rPr>
              <a:t>	(1) When an application wants to launch an NDA kernel, the NDA begins executing the kernel in optimistic mode.</a:t>
            </a:r>
          </a:p>
          <a:p>
            <a:pPr lvl="1">
              <a:buSzPct val="60000"/>
            </a:pPr>
            <a:r>
              <a:rPr lang="en-US" altLang="zh-CN" dirty="0">
                <a:latin typeface="Times New Roman" panose="02020603050405020304" pitchFamily="18" charset="0"/>
                <a:cs typeface="Times New Roman" panose="02020603050405020304" pitchFamily="18" charset="0"/>
              </a:rPr>
              <a:t>	(2) While the NDA kernel executes, all CPU execute normally.</a:t>
            </a:r>
          </a:p>
          <a:p>
            <a:pPr lvl="1">
              <a:buSzPct val="60000"/>
            </a:pPr>
            <a:r>
              <a:rPr lang="en-US" altLang="zh-CN" dirty="0">
                <a:latin typeface="Times New Roman" panose="02020603050405020304" pitchFamily="18" charset="0"/>
                <a:cs typeface="Times New Roman" panose="02020603050405020304" pitchFamily="18" charset="0"/>
              </a:rPr>
              <a:t>	(3) </a:t>
            </a: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efficiently tracks the addresses of all NDA reads, NDA writes, and CPU writes.</a:t>
            </a:r>
          </a:p>
          <a:p>
            <a:pPr lvl="1">
              <a:buSzPct val="60000"/>
            </a:pPr>
            <a:r>
              <a:rPr lang="en-US" altLang="zh-CN" dirty="0">
                <a:latin typeface="Times New Roman" panose="02020603050405020304" pitchFamily="18" charset="0"/>
                <a:cs typeface="Times New Roman" panose="02020603050405020304" pitchFamily="18" charset="0"/>
              </a:rPr>
              <a:t>	(4) When optimistic execution is done, </a:t>
            </a: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attempts to resolve coherence. The NDA transmits its signatures to the CPU, and </a:t>
            </a: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compares the NDA signatures with the CPU signatures to identify the necessary coherence requests.</a:t>
            </a:r>
          </a:p>
          <a:p>
            <a:pPr lvl="1">
              <a:buSzPct val="60000"/>
            </a:pPr>
            <a:r>
              <a:rPr lang="en-US" altLang="zh-CN" dirty="0">
                <a:latin typeface="Times New Roman" panose="02020603050405020304" pitchFamily="18" charset="0"/>
                <a:cs typeface="Times New Roman" panose="02020603050405020304" pitchFamily="18" charset="0"/>
              </a:rPr>
              <a:t>	(5) If </a:t>
            </a: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detects any coherence violation. </a:t>
            </a:r>
          </a:p>
          <a:p>
            <a:pPr lvl="1">
              <a:buSzPct val="60000"/>
            </a:pPr>
            <a:r>
              <a:rPr lang="en-US" altLang="zh-CN" dirty="0">
                <a:latin typeface="Times New Roman" panose="02020603050405020304" pitchFamily="18" charset="0"/>
                <a:cs typeface="Times New Roman" panose="02020603050405020304" pitchFamily="18" charset="0"/>
              </a:rPr>
              <a:t>		(1) The NDA invalidates all of its uncommitted updates;</a:t>
            </a:r>
          </a:p>
          <a:p>
            <a:pPr lvl="1">
              <a:buSzPct val="60000"/>
            </a:pPr>
            <a:r>
              <a:rPr lang="en-US" altLang="zh-CN" dirty="0">
                <a:latin typeface="Times New Roman" panose="02020603050405020304" pitchFamily="18" charset="0"/>
                <a:cs typeface="Times New Roman" panose="02020603050405020304" pitchFamily="18" charset="0"/>
              </a:rPr>
              <a:t>       	 	(2) The CPU resolves the coherence requests, performing only the necessary coherence operations;</a:t>
            </a:r>
          </a:p>
          <a:p>
            <a:pPr lvl="1">
              <a:buSzPct val="60000"/>
            </a:pPr>
            <a:r>
              <a:rPr lang="en-US" altLang="zh-CN" dirty="0">
                <a:latin typeface="Times New Roman" panose="02020603050405020304" pitchFamily="18" charset="0"/>
                <a:cs typeface="Times New Roman" panose="02020603050405020304" pitchFamily="18" charset="0"/>
              </a:rPr>
              <a:t>		(3) The NDA re-executes the uncommitted portion of the kernel.</a:t>
            </a:r>
          </a:p>
          <a:p>
            <a:pPr lvl="1">
              <a:buSzPct val="60000"/>
            </a:pPr>
            <a:r>
              <a:rPr lang="en-US" altLang="zh-CN" dirty="0">
                <a:latin typeface="Times New Roman" panose="02020603050405020304" pitchFamily="18" charset="0"/>
                <a:cs typeface="Times New Roman" panose="02020603050405020304" pitchFamily="18" charset="0"/>
              </a:rPr>
              <a:t>	(6) Otherwise, </a:t>
            </a: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updates the data or resumes optimistic execution if the NDA kernel is not finished.</a:t>
            </a:r>
          </a:p>
          <a:p>
            <a:pPr lvl="2">
              <a:buSzPct val="60000"/>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9482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8" name="TextBox 2">
            <a:extLst>
              <a:ext uri="{FF2B5EF4-FFF2-40B4-BE49-F238E27FC236}">
                <a16:creationId xmlns:a16="http://schemas.microsoft.com/office/drawing/2014/main" id="{B9DBC444-5A58-4B89-A0F0-62219BF72015}"/>
              </a:ext>
            </a:extLst>
          </p:cNvPr>
          <p:cNvSpPr txBox="1"/>
          <p:nvPr/>
        </p:nvSpPr>
        <p:spPr>
          <a:xfrm>
            <a:off x="-60386" y="981861"/>
            <a:ext cx="12192001" cy="286232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Signature.</a:t>
            </a: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uses signatures to track whether any coherence requests are necessary during optimistic execution.</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Tracking memory operations during NDA execution.</a:t>
            </a:r>
          </a:p>
          <a:p>
            <a:pPr lvl="2">
              <a:buSzPct val="60000"/>
            </a:pPr>
            <a:r>
              <a:rPr lang="en-US" altLang="zh-CN" dirty="0">
                <a:latin typeface="Times New Roman" panose="02020603050405020304" pitchFamily="18" charset="0"/>
                <a:cs typeface="Times New Roman" panose="02020603050405020304" pitchFamily="18" charset="0"/>
              </a:rPr>
              <a:t>(1) </a:t>
            </a: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maintains three sets of signatures:</a:t>
            </a:r>
          </a:p>
          <a:p>
            <a:pPr lvl="2">
              <a:buSzPct val="60000"/>
            </a:pPr>
            <a:r>
              <a:rPr lang="en-US" altLang="zh-CN" dirty="0">
                <a:latin typeface="Times New Roman" panose="02020603050405020304" pitchFamily="18" charset="0"/>
                <a:cs typeface="Times New Roman" panose="02020603050405020304" pitchFamily="18" charset="0"/>
              </a:rPr>
              <a:t>	1). </a:t>
            </a:r>
            <a:r>
              <a:rPr lang="en-US" altLang="zh-CN" dirty="0" err="1">
                <a:latin typeface="Times New Roman" panose="02020603050405020304" pitchFamily="18" charset="0"/>
                <a:cs typeface="Times New Roman" panose="02020603050405020304" pitchFamily="18" charset="0"/>
              </a:rPr>
              <a:t>NDAReadSet</a:t>
            </a:r>
            <a:r>
              <a:rPr lang="en-US" altLang="zh-CN" dirty="0">
                <a:latin typeface="Times New Roman" panose="02020603050405020304" pitchFamily="18" charset="0"/>
                <a:cs typeface="Times New Roman" panose="02020603050405020304" pitchFamily="18" charset="0"/>
              </a:rPr>
              <a:t> records the addresses of all cache lines read from by the NDA.</a:t>
            </a:r>
          </a:p>
          <a:p>
            <a:pPr lvl="2">
              <a:buSzPct val="60000"/>
            </a:pPr>
            <a:r>
              <a:rPr lang="en-US" altLang="zh-CN" dirty="0">
                <a:latin typeface="Times New Roman" panose="02020603050405020304" pitchFamily="18" charset="0"/>
                <a:cs typeface="Times New Roman" panose="02020603050405020304" pitchFamily="18" charset="0"/>
              </a:rPr>
              <a:t>	2). </a:t>
            </a:r>
            <a:r>
              <a:rPr lang="en-US" altLang="zh-CN" dirty="0" err="1">
                <a:latin typeface="Times New Roman" panose="02020603050405020304" pitchFamily="18" charset="0"/>
                <a:cs typeface="Times New Roman" panose="02020603050405020304" pitchFamily="18" charset="0"/>
              </a:rPr>
              <a:t>NDAWriteSet</a:t>
            </a:r>
            <a:r>
              <a:rPr lang="en-US" altLang="zh-CN" dirty="0">
                <a:latin typeface="Times New Roman" panose="02020603050405020304" pitchFamily="18" charset="0"/>
                <a:cs typeface="Times New Roman" panose="02020603050405020304" pitchFamily="18" charset="0"/>
              </a:rPr>
              <a:t> records the addresses of all cache lines written to by the NDA.</a:t>
            </a:r>
          </a:p>
          <a:p>
            <a:pPr lvl="2">
              <a:buSzPct val="60000"/>
            </a:pPr>
            <a:r>
              <a:rPr lang="en-US" altLang="zh-CN" dirty="0">
                <a:latin typeface="Times New Roman" panose="02020603050405020304" pitchFamily="18" charset="0"/>
                <a:cs typeface="Times New Roman" panose="02020603050405020304" pitchFamily="18" charset="0"/>
              </a:rPr>
              <a:t>	3). The </a:t>
            </a:r>
            <a:r>
              <a:rPr lang="en-US" altLang="zh-CN" dirty="0" err="1">
                <a:latin typeface="Times New Roman" panose="02020603050405020304" pitchFamily="18" charset="0"/>
                <a:cs typeface="Times New Roman" panose="02020603050405020304" pitchFamily="18" charset="0"/>
              </a:rPr>
              <a:t>CPUWriteSet</a:t>
            </a:r>
            <a:r>
              <a:rPr lang="en-US" altLang="zh-CN" dirty="0">
                <a:latin typeface="Times New Roman" panose="02020603050405020304" pitchFamily="18" charset="0"/>
                <a:cs typeface="Times New Roman" panose="02020603050405020304" pitchFamily="18" charset="0"/>
              </a:rPr>
              <a:t> records the addresses of all cache lines in the NDA data region that</a:t>
            </a:r>
          </a:p>
          <a:p>
            <a:pPr lvl="2">
              <a:buSzPct val="60000"/>
            </a:pPr>
            <a:r>
              <a:rPr lang="en-US" altLang="zh-CN" dirty="0">
                <a:latin typeface="Times New Roman" panose="02020603050405020304" pitchFamily="18" charset="0"/>
                <a:cs typeface="Times New Roman" panose="02020603050405020304" pitchFamily="18" charset="0"/>
              </a:rPr>
              <a:t>		 A. a CPU thread writes to during optimistic execution.</a:t>
            </a:r>
          </a:p>
          <a:p>
            <a:pPr lvl="2">
              <a:buSzPct val="60000"/>
            </a:pPr>
            <a:r>
              <a:rPr lang="en-US" altLang="zh-CN" dirty="0">
                <a:latin typeface="Times New Roman" panose="02020603050405020304" pitchFamily="18" charset="0"/>
                <a:cs typeface="Times New Roman" panose="02020603050405020304" pitchFamily="18" charset="0"/>
              </a:rPr>
              <a:t>		 B. have dirty copies in a CPU cache before an NDA kernel starts.</a:t>
            </a:r>
          </a:p>
          <a:p>
            <a:pPr lvl="2">
              <a:buSzPct val="60000"/>
            </a:pPr>
            <a:endParaRPr lang="en-US" altLang="zh-CN"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3CC2B6E0-A225-4CA0-954B-9769E5CF0975}"/>
              </a:ext>
            </a:extLst>
          </p:cNvPr>
          <p:cNvPicPr>
            <a:picLocks noChangeAspect="1"/>
          </p:cNvPicPr>
          <p:nvPr/>
        </p:nvPicPr>
        <p:blipFill>
          <a:blip r:embed="rId3"/>
          <a:stretch>
            <a:fillRect/>
          </a:stretch>
        </p:blipFill>
        <p:spPr>
          <a:xfrm>
            <a:off x="1393130" y="3919450"/>
            <a:ext cx="4892464" cy="2240474"/>
          </a:xfrm>
          <a:prstGeom prst="rect">
            <a:avLst/>
          </a:prstGeom>
        </p:spPr>
      </p:pic>
      <p:pic>
        <p:nvPicPr>
          <p:cNvPr id="5" name="图片 4">
            <a:extLst>
              <a:ext uri="{FF2B5EF4-FFF2-40B4-BE49-F238E27FC236}">
                <a16:creationId xmlns:a16="http://schemas.microsoft.com/office/drawing/2014/main" id="{90D50E33-54A8-422A-9485-2D9012185A58}"/>
              </a:ext>
            </a:extLst>
          </p:cNvPr>
          <p:cNvPicPr>
            <a:picLocks noChangeAspect="1"/>
          </p:cNvPicPr>
          <p:nvPr/>
        </p:nvPicPr>
        <p:blipFill>
          <a:blip r:embed="rId4"/>
          <a:stretch>
            <a:fillRect/>
          </a:stretch>
        </p:blipFill>
        <p:spPr>
          <a:xfrm>
            <a:off x="6650809" y="4231944"/>
            <a:ext cx="4423794" cy="1644195"/>
          </a:xfrm>
          <a:prstGeom prst="rect">
            <a:avLst/>
          </a:prstGeom>
        </p:spPr>
      </p:pic>
    </p:spTree>
    <p:extLst>
      <p:ext uri="{BB962C8B-B14F-4D97-AF65-F5344CB8AC3E}">
        <p14:creationId xmlns:p14="http://schemas.microsoft.com/office/powerpoint/2010/main" val="2576100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8" name="TextBox 2">
            <a:extLst>
              <a:ext uri="{FF2B5EF4-FFF2-40B4-BE49-F238E27FC236}">
                <a16:creationId xmlns:a16="http://schemas.microsoft.com/office/drawing/2014/main" id="{B9DBC444-5A58-4B89-A0F0-62219BF72015}"/>
              </a:ext>
            </a:extLst>
          </p:cNvPr>
          <p:cNvSpPr txBox="1"/>
          <p:nvPr/>
        </p:nvSpPr>
        <p:spPr>
          <a:xfrm>
            <a:off x="-60386" y="981861"/>
            <a:ext cx="12192001" cy="2585323"/>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Signature.</a:t>
            </a: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uses signatures to track whether any coherence requests are necessary during optimistic execution.</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Tracking memory operations during NDA execution.</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Implementation</a:t>
            </a:r>
          </a:p>
          <a:p>
            <a:pPr lvl="2">
              <a:buSzPct val="60000"/>
            </a:pPr>
            <a:r>
              <a:rPr lang="en-US" altLang="zh-CN" dirty="0">
                <a:latin typeface="Times New Roman" panose="02020603050405020304" pitchFamily="18" charset="0"/>
                <a:cs typeface="Times New Roman" panose="02020603050405020304" pitchFamily="18" charset="0"/>
              </a:rPr>
              <a:t>(1) Each segment in the signature employs a unique hash function. When an address is added to the signature, each segment’s hash function maps the address to a single bit in the segment, named hashed value and the bit is set to 1.</a:t>
            </a:r>
          </a:p>
          <a:p>
            <a:pPr lvl="2">
              <a:buSzPct val="60000"/>
            </a:pP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Using this function, the </a:t>
            </a: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can quickly compare two filters to see if both filters might contain one or more of the same addresses  by taking the bitwise AND of the two signatures.</a:t>
            </a:r>
          </a:p>
          <a:p>
            <a:pPr lvl="2">
              <a:buSzPct val="60000"/>
            </a:pPr>
            <a:r>
              <a:rPr lang="en-US" altLang="zh-CN" dirty="0">
                <a:latin typeface="Times New Roman" panose="02020603050405020304" pitchFamily="18" charset="0"/>
                <a:cs typeface="Times New Roman" panose="02020603050405020304" pitchFamily="18" charset="0"/>
              </a:rPr>
              <a:t>(3) Due to aliasing of some hashed values, Bloom filters can introduce a limited number of false positives.</a:t>
            </a:r>
          </a:p>
        </p:txBody>
      </p:sp>
      <p:pic>
        <p:nvPicPr>
          <p:cNvPr id="6" name="图片 5">
            <a:extLst>
              <a:ext uri="{FF2B5EF4-FFF2-40B4-BE49-F238E27FC236}">
                <a16:creationId xmlns:a16="http://schemas.microsoft.com/office/drawing/2014/main" id="{A32B4337-70E9-40C0-AC6C-1E7D5F52EF1F}"/>
              </a:ext>
            </a:extLst>
          </p:cNvPr>
          <p:cNvPicPr>
            <a:picLocks noChangeAspect="1"/>
          </p:cNvPicPr>
          <p:nvPr/>
        </p:nvPicPr>
        <p:blipFill>
          <a:blip r:embed="rId3"/>
          <a:stretch>
            <a:fillRect/>
          </a:stretch>
        </p:blipFill>
        <p:spPr>
          <a:xfrm>
            <a:off x="511728" y="3968654"/>
            <a:ext cx="5940117" cy="2298002"/>
          </a:xfrm>
          <a:prstGeom prst="rect">
            <a:avLst/>
          </a:prstGeom>
        </p:spPr>
      </p:pic>
      <p:pic>
        <p:nvPicPr>
          <p:cNvPr id="5" name="图片 4">
            <a:extLst>
              <a:ext uri="{FF2B5EF4-FFF2-40B4-BE49-F238E27FC236}">
                <a16:creationId xmlns:a16="http://schemas.microsoft.com/office/drawing/2014/main" id="{25283875-D483-4755-A970-5F1A8C32136A}"/>
              </a:ext>
            </a:extLst>
          </p:cNvPr>
          <p:cNvPicPr>
            <a:picLocks noChangeAspect="1"/>
          </p:cNvPicPr>
          <p:nvPr/>
        </p:nvPicPr>
        <p:blipFill>
          <a:blip r:embed="rId4"/>
          <a:stretch>
            <a:fillRect/>
          </a:stretch>
        </p:blipFill>
        <p:spPr>
          <a:xfrm>
            <a:off x="7389303" y="4492002"/>
            <a:ext cx="4423794" cy="1644195"/>
          </a:xfrm>
          <a:prstGeom prst="rect">
            <a:avLst/>
          </a:prstGeom>
        </p:spPr>
      </p:pic>
    </p:spTree>
    <p:extLst>
      <p:ext uri="{BB962C8B-B14F-4D97-AF65-F5344CB8AC3E}">
        <p14:creationId xmlns:p14="http://schemas.microsoft.com/office/powerpoint/2010/main" val="3321685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HBM-Bandwidth</a:t>
            </a:r>
            <a:endParaRPr lang="zh-CN" altLang="en-US"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A4B0DDBC-AD13-47AA-8C36-8EF543C21BF4}"/>
              </a:ext>
            </a:extLst>
          </p:cNvPr>
          <p:cNvPicPr>
            <a:picLocks noChangeAspect="1"/>
          </p:cNvPicPr>
          <p:nvPr/>
        </p:nvPicPr>
        <p:blipFill>
          <a:blip r:embed="rId3"/>
          <a:stretch>
            <a:fillRect/>
          </a:stretch>
        </p:blipFill>
        <p:spPr>
          <a:xfrm>
            <a:off x="424148" y="1262322"/>
            <a:ext cx="3850227" cy="2484018"/>
          </a:xfrm>
          <a:prstGeom prst="rect">
            <a:avLst/>
          </a:prstGeom>
        </p:spPr>
      </p:pic>
      <p:sp>
        <p:nvSpPr>
          <p:cNvPr id="7" name="TextBox 2">
            <a:extLst>
              <a:ext uri="{FF2B5EF4-FFF2-40B4-BE49-F238E27FC236}">
                <a16:creationId xmlns:a16="http://schemas.microsoft.com/office/drawing/2014/main" id="{9793CF09-E600-482A-A6EB-F8087DEDF8D7}"/>
              </a:ext>
            </a:extLst>
          </p:cNvPr>
          <p:cNvSpPr txBox="1"/>
          <p:nvPr/>
        </p:nvSpPr>
        <p:spPr>
          <a:xfrm>
            <a:off x="0" y="4126094"/>
            <a:ext cx="12192000" cy="1477328"/>
          </a:xfrm>
          <a:prstGeom prst="rect">
            <a:avLst/>
          </a:prstGeom>
          <a:noFill/>
        </p:spPr>
        <p:txBody>
          <a:bodyPr wrap="square" rtlCol="0">
            <a:spAutoFit/>
          </a:bodyPr>
          <a:lstStyle/>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Adopt DDR technique, the transfer rate of a </a:t>
            </a:r>
            <a:r>
              <a:rPr lang="en-US" altLang="zh-CN" dirty="0" err="1">
                <a:latin typeface="Times New Roman" panose="02020603050405020304" pitchFamily="18" charset="0"/>
                <a:cs typeface="Times New Roman" panose="02020603050405020304" pitchFamily="18" charset="0"/>
              </a:rPr>
              <a:t>Pch</a:t>
            </a:r>
            <a:r>
              <a:rPr lang="en-US" altLang="zh-CN" dirty="0">
                <a:latin typeface="Times New Roman" panose="02020603050405020304" pitchFamily="18" charset="0"/>
                <a:cs typeface="Times New Roman" panose="02020603050405020304" pitchFamily="18" charset="0"/>
              </a:rPr>
              <a:t> is 128bit/s.</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A </a:t>
            </a:r>
            <a:r>
              <a:rPr lang="en-US" altLang="zh-CN" dirty="0" err="1">
                <a:latin typeface="Times New Roman" panose="02020603050405020304" pitchFamily="18" charset="0"/>
                <a:cs typeface="Times New Roman" panose="02020603050405020304" pitchFamily="18" charset="0"/>
              </a:rPr>
              <a:t>pCH</a:t>
            </a:r>
            <a:r>
              <a:rPr lang="en-US" altLang="zh-CN" dirty="0">
                <a:latin typeface="Times New Roman" panose="02020603050405020304" pitchFamily="18" charset="0"/>
                <a:cs typeface="Times New Roman" panose="02020603050405020304" pitchFamily="18" charset="0"/>
              </a:rPr>
              <a:t> has 16 bank and a DRAM stack has 16 </a:t>
            </a:r>
            <a:r>
              <a:rPr lang="en-US" altLang="zh-CN" dirty="0" err="1">
                <a:latin typeface="Times New Roman" panose="02020603050405020304" pitchFamily="18" charset="0"/>
                <a:cs typeface="Times New Roman" panose="02020603050405020304" pitchFamily="18" charset="0"/>
              </a:rPr>
              <a:t>pCH</a:t>
            </a:r>
            <a:r>
              <a:rPr lang="en-US" altLang="zh-CN" dirty="0">
                <a:latin typeface="Times New Roman" panose="02020603050405020304" pitchFamily="18" charset="0"/>
                <a:cs typeface="Times New Roman" panose="02020603050405020304" pitchFamily="18" charset="0"/>
              </a:rPr>
              <a:t>.</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Under 1GHz, the bandwidth:</a:t>
            </a:r>
          </a:p>
          <a:p>
            <a:pPr lvl="2">
              <a:buSzPct val="60000"/>
            </a:pPr>
            <a:r>
              <a:rPr lang="en-US" altLang="zh-CN" dirty="0">
                <a:latin typeface="Times New Roman" panose="02020603050405020304" pitchFamily="18" charset="0"/>
                <a:cs typeface="Times New Roman" panose="02020603050405020304" pitchFamily="18" charset="0"/>
              </a:rPr>
              <a:t>			         16 * 16/2 * 256bit/s * 1GHz /8 /2 = 1TB/s</a:t>
            </a:r>
          </a:p>
          <a:p>
            <a:pPr lvl="2">
              <a:buSzPct val="60000"/>
            </a:pP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pCH</a:t>
            </a:r>
            <a:r>
              <a:rPr lang="en-US" altLang="zh-CN" dirty="0">
                <a:latin typeface="Times New Roman" panose="02020603050405020304" pitchFamily="18" charset="0"/>
                <a:cs typeface="Times New Roman" panose="02020603050405020304" pitchFamily="18" charset="0"/>
              </a:rPr>
              <a:t> number * bank number * frequency/time </a:t>
            </a:r>
            <a:r>
              <a:rPr lang="en-US" altLang="zh-CN" dirty="0" err="1">
                <a:latin typeface="Times New Roman" panose="02020603050405020304" pitchFamily="18" charset="0"/>
                <a:cs typeface="Times New Roman" panose="02020603050405020304" pitchFamily="18" charset="0"/>
              </a:rPr>
              <a:t>latecy</a:t>
            </a:r>
            <a:r>
              <a:rPr lang="en-US" altLang="zh-CN" dirty="0">
                <a:latin typeface="Times New Roman" panose="02020603050405020304" pitchFamily="18" charset="0"/>
                <a:cs typeface="Times New Roman" panose="02020603050405020304" pitchFamily="18" charset="0"/>
              </a:rPr>
              <a:t>)</a:t>
            </a:r>
          </a:p>
        </p:txBody>
      </p:sp>
      <p:pic>
        <p:nvPicPr>
          <p:cNvPr id="10" name="图片 9">
            <a:extLst>
              <a:ext uri="{FF2B5EF4-FFF2-40B4-BE49-F238E27FC236}">
                <a16:creationId xmlns:a16="http://schemas.microsoft.com/office/drawing/2014/main" id="{4140C856-78C0-4E46-92DF-BE28B10A459A}"/>
              </a:ext>
            </a:extLst>
          </p:cNvPr>
          <p:cNvPicPr>
            <a:picLocks noChangeAspect="1"/>
          </p:cNvPicPr>
          <p:nvPr/>
        </p:nvPicPr>
        <p:blipFill>
          <a:blip r:embed="rId4"/>
          <a:stretch>
            <a:fillRect/>
          </a:stretch>
        </p:blipFill>
        <p:spPr>
          <a:xfrm>
            <a:off x="5080155" y="1143289"/>
            <a:ext cx="5308877" cy="2900922"/>
          </a:xfrm>
          <a:prstGeom prst="rect">
            <a:avLst/>
          </a:prstGeom>
        </p:spPr>
      </p:pic>
    </p:spTree>
    <p:extLst>
      <p:ext uri="{BB962C8B-B14F-4D97-AF65-F5344CB8AC3E}">
        <p14:creationId xmlns:p14="http://schemas.microsoft.com/office/powerpoint/2010/main" val="1551943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8" name="TextBox 2">
            <a:extLst>
              <a:ext uri="{FF2B5EF4-FFF2-40B4-BE49-F238E27FC236}">
                <a16:creationId xmlns:a16="http://schemas.microsoft.com/office/drawing/2014/main" id="{B9DBC444-5A58-4B89-A0F0-62219BF72015}"/>
              </a:ext>
            </a:extLst>
          </p:cNvPr>
          <p:cNvSpPr txBox="1"/>
          <p:nvPr/>
        </p:nvSpPr>
        <p:spPr>
          <a:xfrm>
            <a:off x="-60386" y="981861"/>
            <a:ext cx="12192001" cy="2308324"/>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Signature.</a:t>
            </a: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uses signatures to track whether any coherence requests are necessary during optimistic execution.</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Implementation.</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Tracking memory operations during NDA execution.</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Signature Size.</a:t>
            </a:r>
          </a:p>
          <a:p>
            <a:pPr lvl="2">
              <a:buSzPct val="60000"/>
            </a:pPr>
            <a:r>
              <a:rPr lang="en-US" altLang="zh-CN" dirty="0">
                <a:latin typeface="Times New Roman" panose="02020603050405020304" pitchFamily="18" charset="0"/>
                <a:cs typeface="Times New Roman" panose="02020603050405020304" pitchFamily="18" charset="0"/>
              </a:rPr>
              <a:t>(1) The </a:t>
            </a:r>
            <a:r>
              <a:rPr lang="en-US" altLang="zh-CN" dirty="0" err="1">
                <a:latin typeface="Times New Roman" panose="02020603050405020304" pitchFamily="18" charset="0"/>
                <a:cs typeface="Times New Roman" panose="02020603050405020304" pitchFamily="18" charset="0"/>
              </a:rPr>
              <a:t>NDAReadSet</a:t>
            </a:r>
            <a:r>
              <a:rPr lang="en-US" altLang="zh-CN" dirty="0">
                <a:latin typeface="Times New Roman" panose="02020603050405020304" pitchFamily="18" charset="0"/>
                <a:cs typeface="Times New Roman" panose="02020603050405020304" pitchFamily="18" charset="0"/>
              </a:rPr>
              <a:t> and </a:t>
            </a:r>
            <a:r>
              <a:rPr lang="en-US" altLang="zh-CN" dirty="0" err="1">
                <a:latin typeface="Times New Roman" panose="02020603050405020304" pitchFamily="18" charset="0"/>
                <a:cs typeface="Times New Roman" panose="02020603050405020304" pitchFamily="18" charset="0"/>
              </a:rPr>
              <a:t>NDAWriteSet</a:t>
            </a:r>
            <a:r>
              <a:rPr lang="en-US" altLang="zh-CN" dirty="0">
                <a:latin typeface="Times New Roman" panose="02020603050405020304" pitchFamily="18" charset="0"/>
                <a:cs typeface="Times New Roman" panose="02020603050405020304" pitchFamily="18" charset="0"/>
              </a:rPr>
              <a:t> each use one 256 B register that is split into four segments.</a:t>
            </a:r>
          </a:p>
          <a:p>
            <a:pPr lvl="2">
              <a:buSzPct val="60000"/>
            </a:pPr>
            <a:r>
              <a:rPr lang="en-US" altLang="zh-CN" dirty="0">
                <a:latin typeface="Times New Roman" panose="02020603050405020304" pitchFamily="18" charset="0"/>
                <a:cs typeface="Times New Roman" panose="02020603050405020304" pitchFamily="18" charset="0"/>
              </a:rPr>
              <a:t>(2) The </a:t>
            </a:r>
            <a:r>
              <a:rPr lang="en-US" altLang="zh-CN" dirty="0" err="1">
                <a:latin typeface="Times New Roman" panose="02020603050405020304" pitchFamily="18" charset="0"/>
                <a:cs typeface="Times New Roman" panose="02020603050405020304" pitchFamily="18" charset="0"/>
              </a:rPr>
              <a:t>CPUWriteSet</a:t>
            </a:r>
            <a:r>
              <a:rPr lang="en-US" altLang="zh-CN" dirty="0">
                <a:latin typeface="Times New Roman" panose="02020603050405020304" pitchFamily="18" charset="0"/>
                <a:cs typeface="Times New Roman" panose="02020603050405020304" pitchFamily="18" charset="0"/>
              </a:rPr>
              <a:t> uses eight 256 B Bloom filters. </a:t>
            </a:r>
          </a:p>
          <a:p>
            <a:pPr lvl="2">
              <a:buSzPct val="60000"/>
            </a:pPr>
            <a:r>
              <a:rPr lang="en-US" altLang="zh-CN" dirty="0">
                <a:latin typeface="Times New Roman" panose="02020603050405020304" pitchFamily="18" charset="0"/>
                <a:cs typeface="Times New Roman" panose="02020603050405020304" pitchFamily="18" charset="0"/>
              </a:rPr>
              <a:t>(3) It can hold up to 250 addresses in each 256 B filter. </a:t>
            </a:r>
          </a:p>
        </p:txBody>
      </p:sp>
      <p:sp>
        <p:nvSpPr>
          <p:cNvPr id="5" name="TextBox 2">
            <a:extLst>
              <a:ext uri="{FF2B5EF4-FFF2-40B4-BE49-F238E27FC236}">
                <a16:creationId xmlns:a16="http://schemas.microsoft.com/office/drawing/2014/main" id="{C2F73B59-69F5-4A6C-A82E-93F9D4DD3E69}"/>
              </a:ext>
            </a:extLst>
          </p:cNvPr>
          <p:cNvSpPr txBox="1"/>
          <p:nvPr/>
        </p:nvSpPr>
        <p:spPr>
          <a:xfrm>
            <a:off x="0" y="3293586"/>
            <a:ext cx="12192001" cy="923330"/>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Buffering Unconnected Values.</a:t>
            </a: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 NDA buffers the updated data value in the L1 cache, add a per-word dirty bit mask to each cache line to mark all</a:t>
            </a:r>
          </a:p>
          <a:p>
            <a:pPr lvl="1">
              <a:buSzPct val="60000"/>
            </a:pPr>
            <a:r>
              <a:rPr lang="en-US" altLang="zh-CN" dirty="0">
                <a:latin typeface="Times New Roman" panose="02020603050405020304" pitchFamily="18" charset="0"/>
                <a:cs typeface="Times New Roman" panose="02020603050405020304" pitchFamily="18" charset="0"/>
              </a:rPr>
              <a:t>	uncommitted data updates.</a:t>
            </a:r>
          </a:p>
        </p:txBody>
      </p:sp>
      <p:pic>
        <p:nvPicPr>
          <p:cNvPr id="6" name="图片 5">
            <a:extLst>
              <a:ext uri="{FF2B5EF4-FFF2-40B4-BE49-F238E27FC236}">
                <a16:creationId xmlns:a16="http://schemas.microsoft.com/office/drawing/2014/main" id="{1FFD92C0-4369-4C03-806C-D405DA41BD25}"/>
              </a:ext>
            </a:extLst>
          </p:cNvPr>
          <p:cNvPicPr>
            <a:picLocks noChangeAspect="1"/>
          </p:cNvPicPr>
          <p:nvPr/>
        </p:nvPicPr>
        <p:blipFill>
          <a:blip r:embed="rId3"/>
          <a:stretch>
            <a:fillRect/>
          </a:stretch>
        </p:blipFill>
        <p:spPr>
          <a:xfrm>
            <a:off x="6562567" y="4216916"/>
            <a:ext cx="1806097" cy="2179509"/>
          </a:xfrm>
          <a:prstGeom prst="rect">
            <a:avLst/>
          </a:prstGeom>
        </p:spPr>
      </p:pic>
      <p:pic>
        <p:nvPicPr>
          <p:cNvPr id="7" name="图片 6">
            <a:extLst>
              <a:ext uri="{FF2B5EF4-FFF2-40B4-BE49-F238E27FC236}">
                <a16:creationId xmlns:a16="http://schemas.microsoft.com/office/drawing/2014/main" id="{8A040617-A7F4-4E93-971B-03D6771A7224}"/>
              </a:ext>
            </a:extLst>
          </p:cNvPr>
          <p:cNvPicPr>
            <a:picLocks noChangeAspect="1"/>
          </p:cNvPicPr>
          <p:nvPr/>
        </p:nvPicPr>
        <p:blipFill>
          <a:blip r:embed="rId4"/>
          <a:stretch>
            <a:fillRect/>
          </a:stretch>
        </p:blipFill>
        <p:spPr>
          <a:xfrm>
            <a:off x="832173" y="4389448"/>
            <a:ext cx="3894213" cy="1786015"/>
          </a:xfrm>
          <a:prstGeom prst="rect">
            <a:avLst/>
          </a:prstGeom>
        </p:spPr>
      </p:pic>
    </p:spTree>
    <p:extLst>
      <p:ext uri="{BB962C8B-B14F-4D97-AF65-F5344CB8AC3E}">
        <p14:creationId xmlns:p14="http://schemas.microsoft.com/office/powerpoint/2010/main" val="862222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8" name="TextBox 2">
            <a:extLst>
              <a:ext uri="{FF2B5EF4-FFF2-40B4-BE49-F238E27FC236}">
                <a16:creationId xmlns:a16="http://schemas.microsoft.com/office/drawing/2014/main" id="{B9DBC444-5A58-4B89-A0F0-62219BF72015}"/>
              </a:ext>
            </a:extLst>
          </p:cNvPr>
          <p:cNvSpPr txBox="1"/>
          <p:nvPr/>
        </p:nvSpPr>
        <p:spPr>
          <a:xfrm>
            <a:off x="-60386" y="981861"/>
            <a:ext cx="12192001" cy="1477328"/>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Ending Optimistic NDA execution.</a:t>
            </a: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 Execution in optimistic mode stops when one of three events occurs:</a:t>
            </a:r>
          </a:p>
          <a:p>
            <a:pPr lvl="2">
              <a:buSzPct val="60000"/>
            </a:pPr>
            <a:r>
              <a:rPr lang="en-US" altLang="zh-CN" dirty="0">
                <a:latin typeface="Times New Roman" panose="02020603050405020304" pitchFamily="18" charset="0"/>
                <a:cs typeface="Times New Roman" panose="02020603050405020304" pitchFamily="18" charset="0"/>
              </a:rPr>
              <a:t>(1) The NDA reaches the end of the NDA kernel.</a:t>
            </a:r>
          </a:p>
          <a:p>
            <a:pPr lvl="2">
              <a:buSzPct val="60000"/>
            </a:pPr>
            <a:r>
              <a:rPr lang="en-US" altLang="zh-CN" dirty="0">
                <a:latin typeface="Times New Roman" panose="02020603050405020304" pitchFamily="18" charset="0"/>
                <a:cs typeface="Times New Roman" panose="02020603050405020304" pitchFamily="18" charset="0"/>
              </a:rPr>
              <a:t>(2) The NDA L1 data cache needs to evict a speculative cache line.</a:t>
            </a:r>
          </a:p>
          <a:p>
            <a:pPr lvl="2">
              <a:buSzPct val="60000"/>
            </a:pPr>
            <a:r>
              <a:rPr lang="en-US" altLang="zh-CN" dirty="0">
                <a:latin typeface="Times New Roman" panose="02020603050405020304" pitchFamily="18" charset="0"/>
                <a:cs typeface="Times New Roman" panose="02020603050405020304" pitchFamily="18" charset="0"/>
              </a:rPr>
              <a:t>(3) One of the signatures cannot hold more addresses without exceeding the false positive rate.</a:t>
            </a:r>
          </a:p>
        </p:txBody>
      </p:sp>
      <p:sp>
        <p:nvSpPr>
          <p:cNvPr id="6" name="TextBox 2">
            <a:extLst>
              <a:ext uri="{FF2B5EF4-FFF2-40B4-BE49-F238E27FC236}">
                <a16:creationId xmlns:a16="http://schemas.microsoft.com/office/drawing/2014/main" id="{9AD809DB-C37E-42C2-80E0-BE63DBC9F358}"/>
              </a:ext>
            </a:extLst>
          </p:cNvPr>
          <p:cNvSpPr txBox="1"/>
          <p:nvPr/>
        </p:nvSpPr>
        <p:spPr>
          <a:xfrm>
            <a:off x="-1" y="2606407"/>
            <a:ext cx="12192001" cy="3139321"/>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Identifying Necessary Coherence Requests.</a:t>
            </a: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 Once optimistic execution ends, </a:t>
            </a: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uses the signatures to check for and resolve any necessary coherence operations, and attempts to commit any uncommitted NDA data updates.</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Calculating the intersection of the </a:t>
            </a:r>
            <a:r>
              <a:rPr lang="en-US" altLang="zh-CN" dirty="0" err="1">
                <a:latin typeface="Times New Roman" panose="02020603050405020304" pitchFamily="18" charset="0"/>
                <a:cs typeface="Times New Roman" panose="02020603050405020304" pitchFamily="18" charset="0"/>
              </a:rPr>
              <a:t>NDAReadSet</a:t>
            </a:r>
            <a:r>
              <a:rPr lang="en-US" altLang="zh-CN" dirty="0">
                <a:latin typeface="Times New Roman" panose="02020603050405020304" pitchFamily="18" charset="0"/>
                <a:cs typeface="Times New Roman" panose="02020603050405020304" pitchFamily="18" charset="0"/>
              </a:rPr>
              <a:t> and the </a:t>
            </a:r>
            <a:r>
              <a:rPr lang="en-US" altLang="zh-CN" dirty="0" err="1">
                <a:latin typeface="Times New Roman" panose="02020603050405020304" pitchFamily="18" charset="0"/>
                <a:cs typeface="Times New Roman" panose="02020603050405020304" pitchFamily="18" charset="0"/>
              </a:rPr>
              <a:t>CPUWriteSet</a:t>
            </a:r>
            <a:r>
              <a:rPr lang="en-US" altLang="zh-CN" dirty="0">
                <a:latin typeface="Times New Roman" panose="02020603050405020304" pitchFamily="18" charset="0"/>
                <a:cs typeface="Times New Roman" panose="02020603050405020304" pitchFamily="18" charset="0"/>
              </a:rPr>
              <a:t> and there are two cases:</a:t>
            </a:r>
          </a:p>
          <a:p>
            <a:pPr lvl="2">
              <a:buSzPct val="60000"/>
            </a:pPr>
            <a:r>
              <a:rPr lang="en-US" altLang="zh-CN" dirty="0">
                <a:latin typeface="Times New Roman" panose="02020603050405020304" pitchFamily="18" charset="0"/>
                <a:cs typeface="Times New Roman" panose="02020603050405020304" pitchFamily="18" charset="0"/>
              </a:rPr>
              <a:t>(1) Conflict - NDA read and CPU write.</a:t>
            </a:r>
          </a:p>
          <a:p>
            <a:pPr lvl="2">
              <a:buSzPct val="60000"/>
            </a:pPr>
            <a:r>
              <a:rPr lang="en-US" altLang="zh-CN" dirty="0">
                <a:latin typeface="Times New Roman" panose="02020603050405020304" pitchFamily="18" charset="0"/>
                <a:cs typeface="Times New Roman" panose="02020603050405020304" pitchFamily="18" charset="0"/>
              </a:rPr>
              <a:t>	1) CPU flushes any dirty cache lines that match addresses in the </a:t>
            </a:r>
            <a:r>
              <a:rPr lang="en-US" altLang="zh-CN" dirty="0" err="1">
                <a:latin typeface="Times New Roman" panose="02020603050405020304" pitchFamily="18" charset="0"/>
                <a:cs typeface="Times New Roman" panose="02020603050405020304" pitchFamily="18" charset="0"/>
              </a:rPr>
              <a:t>NDAReadSet</a:t>
            </a:r>
            <a:r>
              <a:rPr lang="en-US" altLang="zh-CN" dirty="0">
                <a:latin typeface="Times New Roman" panose="02020603050405020304" pitchFamily="18" charset="0"/>
                <a:cs typeface="Times New Roman" panose="02020603050405020304" pitchFamily="18" charset="0"/>
              </a:rPr>
              <a:t> to DRAM and places a copy of these cache lines in the NDA L1 cache.</a:t>
            </a:r>
          </a:p>
          <a:p>
            <a:pPr lvl="2">
              <a:buSzPct val="60000"/>
            </a:pPr>
            <a:r>
              <a:rPr lang="en-US" altLang="zh-CN" dirty="0">
                <a:latin typeface="Times New Roman" panose="02020603050405020304" pitchFamily="18" charset="0"/>
                <a:cs typeface="Times New Roman" panose="02020603050405020304" pitchFamily="18" charset="0"/>
              </a:rPr>
              <a:t>	2) The coherence sends a message to the NDA that the commit attempt failed.</a:t>
            </a:r>
          </a:p>
          <a:p>
            <a:pPr lvl="2">
              <a:buSzPct val="60000"/>
            </a:pPr>
            <a:r>
              <a:rPr lang="en-US" altLang="zh-CN" dirty="0">
                <a:latin typeface="Times New Roman" panose="02020603050405020304" pitchFamily="18" charset="0"/>
                <a:cs typeface="Times New Roman" panose="02020603050405020304" pitchFamily="18" charset="0"/>
              </a:rPr>
              <a:t>	3) The NDA invalidates all uncommitted data in its L1 cache, rolls back to its checkpointed state, and restarts optimistic execution.</a:t>
            </a: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7804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work—Technique</a:t>
            </a:r>
            <a:endParaRPr lang="zh-CN" altLang="en-US" b="1" dirty="0">
              <a:latin typeface="Arial" panose="020B0604020202020204" pitchFamily="34" charset="0"/>
              <a:cs typeface="Arial" panose="020B0604020202020204" pitchFamily="34" charset="0"/>
            </a:endParaRPr>
          </a:p>
        </p:txBody>
      </p:sp>
      <p:sp>
        <p:nvSpPr>
          <p:cNvPr id="6" name="TextBox 2">
            <a:extLst>
              <a:ext uri="{FF2B5EF4-FFF2-40B4-BE49-F238E27FC236}">
                <a16:creationId xmlns:a16="http://schemas.microsoft.com/office/drawing/2014/main" id="{9AD809DB-C37E-42C2-80E0-BE63DBC9F358}"/>
              </a:ext>
            </a:extLst>
          </p:cNvPr>
          <p:cNvSpPr txBox="1"/>
          <p:nvPr/>
        </p:nvSpPr>
        <p:spPr>
          <a:xfrm>
            <a:off x="-75502" y="981861"/>
            <a:ext cx="12192001" cy="3139321"/>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Identifying Necessary Coherence Requests.</a:t>
            </a: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 Once optimistic execution ends, </a:t>
            </a: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uses the signatures to check for and resolve any necessary coherence operations, and attempts to commit any uncommitted NDA data updates.</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Calculating the intersection of the </a:t>
            </a:r>
            <a:r>
              <a:rPr lang="en-US" altLang="zh-CN" dirty="0" err="1">
                <a:latin typeface="Times New Roman" panose="02020603050405020304" pitchFamily="18" charset="0"/>
                <a:cs typeface="Times New Roman" panose="02020603050405020304" pitchFamily="18" charset="0"/>
              </a:rPr>
              <a:t>NDAReadSet</a:t>
            </a:r>
            <a:r>
              <a:rPr lang="en-US" altLang="zh-CN" dirty="0">
                <a:latin typeface="Times New Roman" panose="02020603050405020304" pitchFamily="18" charset="0"/>
                <a:cs typeface="Times New Roman" panose="02020603050405020304" pitchFamily="18" charset="0"/>
              </a:rPr>
              <a:t> and the </a:t>
            </a:r>
            <a:r>
              <a:rPr lang="en-US" altLang="zh-CN" dirty="0" err="1">
                <a:latin typeface="Times New Roman" panose="02020603050405020304" pitchFamily="18" charset="0"/>
                <a:cs typeface="Times New Roman" panose="02020603050405020304" pitchFamily="18" charset="0"/>
              </a:rPr>
              <a:t>CPUWriteSet</a:t>
            </a:r>
            <a:r>
              <a:rPr lang="en-US" altLang="zh-CN" dirty="0">
                <a:latin typeface="Times New Roman" panose="02020603050405020304" pitchFamily="18" charset="0"/>
                <a:cs typeface="Times New Roman" panose="02020603050405020304" pitchFamily="18" charset="0"/>
              </a:rPr>
              <a:t> and there are two cases:</a:t>
            </a:r>
          </a:p>
          <a:p>
            <a:pPr lvl="2">
              <a:buSzPct val="60000"/>
            </a:pPr>
            <a:r>
              <a:rPr lang="en-US" altLang="zh-CN" dirty="0">
                <a:latin typeface="Times New Roman" panose="02020603050405020304" pitchFamily="18" charset="0"/>
                <a:cs typeface="Times New Roman" panose="02020603050405020304" pitchFamily="18" charset="0"/>
              </a:rPr>
              <a:t>(1) Conflict:</a:t>
            </a:r>
          </a:p>
          <a:p>
            <a:pPr lvl="2">
              <a:buSzPct val="60000"/>
            </a:pPr>
            <a:r>
              <a:rPr lang="en-US" altLang="zh-CN" dirty="0">
                <a:latin typeface="Times New Roman" panose="02020603050405020304" pitchFamily="18" charset="0"/>
                <a:cs typeface="Times New Roman" panose="02020603050405020304" pitchFamily="18" charset="0"/>
              </a:rPr>
              <a:t>(2) No conflict - NDA write and CPU read &amp; NDA write and CPU write</a:t>
            </a:r>
          </a:p>
          <a:p>
            <a:pPr lvl="2">
              <a:buSzPct val="60000"/>
            </a:pPr>
            <a:r>
              <a:rPr lang="en-US" altLang="zh-CN" dirty="0">
                <a:latin typeface="Times New Roman" panose="02020603050405020304" pitchFamily="18" charset="0"/>
                <a:cs typeface="Times New Roman" panose="02020603050405020304" pitchFamily="18" charset="0"/>
              </a:rPr>
              <a:t>	1) Computing the intersection of the </a:t>
            </a:r>
            <a:r>
              <a:rPr lang="en-US" altLang="zh-CN" dirty="0" err="1">
                <a:latin typeface="Times New Roman" panose="02020603050405020304" pitchFamily="18" charset="0"/>
                <a:cs typeface="Times New Roman" panose="02020603050405020304" pitchFamily="18" charset="0"/>
              </a:rPr>
              <a:t>NDAWriteSet</a:t>
            </a:r>
            <a:r>
              <a:rPr lang="en-US" altLang="zh-CN" dirty="0">
                <a:latin typeface="Times New Roman" panose="02020603050405020304" pitchFamily="18" charset="0"/>
                <a:cs typeface="Times New Roman" panose="02020603050405020304" pitchFamily="18" charset="0"/>
              </a:rPr>
              <a:t> and the </a:t>
            </a:r>
            <a:r>
              <a:rPr lang="en-US" altLang="zh-CN" dirty="0" err="1">
                <a:latin typeface="Times New Roman" panose="02020603050405020304" pitchFamily="18" charset="0"/>
                <a:cs typeface="Times New Roman" panose="02020603050405020304" pitchFamily="18" charset="0"/>
              </a:rPr>
              <a:t>CPUWriteSet</a:t>
            </a:r>
            <a:r>
              <a:rPr lang="en-US" altLang="zh-CN" dirty="0">
                <a:latin typeface="Times New Roman" panose="02020603050405020304" pitchFamily="18" charset="0"/>
                <a:cs typeface="Times New Roman" panose="02020603050405020304" pitchFamily="18" charset="0"/>
              </a:rPr>
              <a:t> to find the overlap.</a:t>
            </a:r>
          </a:p>
          <a:p>
            <a:pPr lvl="2">
              <a:buSzPct val="60000"/>
            </a:pPr>
            <a:r>
              <a:rPr lang="en-US" altLang="zh-CN" dirty="0">
                <a:latin typeface="Times New Roman" panose="02020603050405020304" pitchFamily="18" charset="0"/>
                <a:cs typeface="Times New Roman" panose="02020603050405020304" pitchFamily="18" charset="0"/>
              </a:rPr>
              <a:t>	2) </a:t>
            </a: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identifies which cache lines need to be merged and sends these cache lines to the NDA for merging.</a:t>
            </a:r>
          </a:p>
          <a:p>
            <a:pPr lvl="2">
              <a:buSzPct val="60000"/>
            </a:pPr>
            <a:r>
              <a:rPr lang="en-US" altLang="zh-CN" dirty="0">
                <a:latin typeface="Times New Roman" panose="02020603050405020304" pitchFamily="18" charset="0"/>
                <a:cs typeface="Times New Roman" panose="02020603050405020304" pitchFamily="18" charset="0"/>
              </a:rPr>
              <a:t>	3) All cache lines in the CPU cache that match an address in the </a:t>
            </a:r>
            <a:r>
              <a:rPr lang="en-US" altLang="zh-CN" dirty="0" err="1">
                <a:latin typeface="Times New Roman" panose="02020603050405020304" pitchFamily="18" charset="0"/>
                <a:cs typeface="Times New Roman" panose="02020603050405020304" pitchFamily="18" charset="0"/>
              </a:rPr>
              <a:t>NDAWriteSet</a:t>
            </a:r>
            <a:r>
              <a:rPr lang="en-US" altLang="zh-CN" dirty="0">
                <a:latin typeface="Times New Roman" panose="02020603050405020304" pitchFamily="18" charset="0"/>
                <a:cs typeface="Times New Roman" panose="02020603050405020304" pitchFamily="18" charset="0"/>
              </a:rPr>
              <a:t> are invalidated.</a:t>
            </a:r>
          </a:p>
          <a:p>
            <a:pPr lvl="2">
              <a:buSzPct val="60000"/>
            </a:pPr>
            <a:r>
              <a:rPr lang="en-US" altLang="zh-CN" dirty="0">
                <a:latin typeface="Times New Roman" panose="02020603050405020304" pitchFamily="18" charset="0"/>
                <a:cs typeface="Times New Roman" panose="02020603050405020304" pitchFamily="18" charset="0"/>
              </a:rPr>
              <a:t>	4) Clearing the uncommitted flag on all NDA cache lines and allows the lines to be written to DRAM.</a:t>
            </a:r>
          </a:p>
          <a:p>
            <a:pPr lvl="2">
              <a:buSzPct val="60000"/>
            </a:pPr>
            <a:r>
              <a:rPr lang="en-US" altLang="zh-CN" dirty="0">
                <a:latin typeface="Times New Roman" panose="02020603050405020304" pitchFamily="18" charset="0"/>
                <a:cs typeface="Times New Roman" panose="02020603050405020304" pitchFamily="18" charset="0"/>
              </a:rPr>
              <a:t>	5) If the NDA kernel is not finished, the NDA continues executing the kernel by starting optimistic execution.</a:t>
            </a:r>
          </a:p>
        </p:txBody>
      </p:sp>
    </p:spTree>
    <p:extLst>
      <p:ext uri="{BB962C8B-B14F-4D97-AF65-F5344CB8AC3E}">
        <p14:creationId xmlns:p14="http://schemas.microsoft.com/office/powerpoint/2010/main" val="2705585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6" name="TextBox 2">
            <a:extLst>
              <a:ext uri="{FF2B5EF4-FFF2-40B4-BE49-F238E27FC236}">
                <a16:creationId xmlns:a16="http://schemas.microsoft.com/office/drawing/2014/main" id="{9AD809DB-C37E-42C2-80E0-BE63DBC9F358}"/>
              </a:ext>
            </a:extLst>
          </p:cNvPr>
          <p:cNvSpPr txBox="1"/>
          <p:nvPr/>
        </p:nvSpPr>
        <p:spPr>
          <a:xfrm>
            <a:off x="-75502" y="981861"/>
            <a:ext cx="12192001" cy="1200329"/>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Methodology.</a:t>
            </a: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 Simulator </a:t>
            </a:r>
          </a:p>
          <a:p>
            <a:pPr lvl="2">
              <a:buSzPct val="60000"/>
            </a:pPr>
            <a:r>
              <a:rPr lang="en-US" altLang="zh-CN" dirty="0">
                <a:latin typeface="Times New Roman" panose="02020603050405020304" pitchFamily="18" charset="0"/>
                <a:cs typeface="Times New Roman" panose="02020603050405020304" pitchFamily="18" charset="0"/>
              </a:rPr>
              <a:t>(1) Implement </a:t>
            </a: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in gem5 simulator and perform all simulations in full-system mode using the x86 ISA.</a:t>
            </a:r>
          </a:p>
          <a:p>
            <a:pPr lvl="2">
              <a:buSzPct val="60000"/>
            </a:pPr>
            <a:r>
              <a:rPr lang="en-US" altLang="zh-CN" dirty="0">
                <a:latin typeface="Times New Roman" panose="02020603050405020304" pitchFamily="18" charset="0"/>
                <a:cs typeface="Times New Roman" panose="02020603050405020304" pitchFamily="18" charset="0"/>
              </a:rPr>
              <a:t>(2) Using DRAMSim2 DRAM timing simulator to model 3D-stacked HMC DRAM.</a:t>
            </a:r>
          </a:p>
        </p:txBody>
      </p:sp>
      <p:sp>
        <p:nvSpPr>
          <p:cNvPr id="5" name="TextBox 2">
            <a:extLst>
              <a:ext uri="{FF2B5EF4-FFF2-40B4-BE49-F238E27FC236}">
                <a16:creationId xmlns:a16="http://schemas.microsoft.com/office/drawing/2014/main" id="{CD306441-77BE-4CE3-A73B-205373520E60}"/>
              </a:ext>
            </a:extLst>
          </p:cNvPr>
          <p:cNvSpPr txBox="1"/>
          <p:nvPr/>
        </p:nvSpPr>
        <p:spPr>
          <a:xfrm>
            <a:off x="-75503" y="1904941"/>
            <a:ext cx="12192001" cy="3416320"/>
          </a:xfrm>
          <a:prstGeom prst="rect">
            <a:avLst/>
          </a:prstGeom>
          <a:noFill/>
        </p:spPr>
        <p:txBody>
          <a:bodyPr wrap="square" rtlCol="0">
            <a:spAutoFit/>
          </a:bodyPr>
          <a:lstStyle/>
          <a:p>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 Application1 : graph</a:t>
            </a:r>
          </a:p>
          <a:p>
            <a:pPr lvl="2">
              <a:buSzPct val="60000"/>
            </a:pPr>
            <a:r>
              <a:rPr lang="en-US" altLang="zh-CN" dirty="0">
                <a:latin typeface="Times New Roman" panose="02020603050405020304" pitchFamily="18" charset="0"/>
                <a:cs typeface="Times New Roman" panose="02020603050405020304" pitchFamily="18" charset="0"/>
              </a:rPr>
              <a:t>(1) Three graph application from </a:t>
            </a:r>
            <a:r>
              <a:rPr lang="en-US" altLang="zh-CN" dirty="0" err="1">
                <a:latin typeface="Times New Roman" panose="02020603050405020304" pitchFamily="18" charset="0"/>
                <a:cs typeface="Times New Roman" panose="02020603050405020304" pitchFamily="18" charset="0"/>
              </a:rPr>
              <a:t>Ligra</a:t>
            </a:r>
            <a:r>
              <a:rPr lang="en-US" altLang="zh-CN" dirty="0">
                <a:latin typeface="Times New Roman" panose="02020603050405020304" pitchFamily="18" charset="0"/>
                <a:cs typeface="Times New Roman" panose="02020603050405020304" pitchFamily="18" charset="0"/>
              </a:rPr>
              <a:t>(a light weight multithreaded graph framework).</a:t>
            </a:r>
          </a:p>
          <a:p>
            <a:pPr lvl="2">
              <a:buSzPct val="60000"/>
            </a:pPr>
            <a:r>
              <a:rPr lang="en-US" altLang="zh-CN" dirty="0">
                <a:latin typeface="Times New Roman" panose="02020603050405020304" pitchFamily="18" charset="0"/>
                <a:cs typeface="Times New Roman" panose="02020603050405020304" pitchFamily="18" charset="0"/>
              </a:rPr>
              <a:t>	1) Connected Components(CC)</a:t>
            </a:r>
          </a:p>
          <a:p>
            <a:pPr lvl="2">
              <a:buSzPct val="60000"/>
            </a:pPr>
            <a:r>
              <a:rPr lang="en-US" altLang="zh-CN" dirty="0">
                <a:latin typeface="Times New Roman" panose="02020603050405020304" pitchFamily="18" charset="0"/>
                <a:cs typeface="Times New Roman" panose="02020603050405020304" pitchFamily="18" charset="0"/>
              </a:rPr>
              <a:t>	2) Radii</a:t>
            </a:r>
          </a:p>
          <a:p>
            <a:pPr lvl="2">
              <a:buSzPct val="60000"/>
            </a:pPr>
            <a:r>
              <a:rPr lang="en-US" altLang="zh-CN" dirty="0">
                <a:latin typeface="Times New Roman" panose="02020603050405020304" pitchFamily="18" charset="0"/>
                <a:cs typeface="Times New Roman" panose="02020603050405020304" pitchFamily="18" charset="0"/>
              </a:rPr>
              <a:t>	3) PageRank(PK)</a:t>
            </a:r>
          </a:p>
          <a:p>
            <a:pPr lvl="2">
              <a:buSzPct val="60000"/>
            </a:pPr>
            <a:r>
              <a:rPr lang="en-US" altLang="zh-CN" dirty="0">
                <a:latin typeface="Times New Roman" panose="02020603050405020304" pitchFamily="18" charset="0"/>
                <a:cs typeface="Times New Roman" panose="02020603050405020304" pitchFamily="18" charset="0"/>
              </a:rPr>
              <a:t>(2) Two kind of input graphs.</a:t>
            </a:r>
          </a:p>
          <a:p>
            <a:pPr lvl="2">
              <a:buSzPct val="60000"/>
            </a:pPr>
            <a:r>
              <a:rPr lang="en-US" altLang="zh-CN" dirty="0">
                <a:latin typeface="Times New Roman" panose="02020603050405020304" pitchFamily="18" charset="0"/>
                <a:cs typeface="Times New Roman" panose="02020603050405020304" pitchFamily="18" charset="0"/>
              </a:rPr>
              <a:t>	1) Enron email communication network (73384 nodes, 367662 edges)-modest graph.</a:t>
            </a:r>
          </a:p>
          <a:p>
            <a:pPr lvl="2">
              <a:buSzPct val="60000"/>
            </a:pPr>
            <a:r>
              <a:rPr lang="en-US" altLang="zh-CN" dirty="0">
                <a:latin typeface="Times New Roman" panose="02020603050405020304" pitchFamily="18" charset="0"/>
                <a:cs typeface="Times New Roman" panose="02020603050405020304" pitchFamily="18" charset="0"/>
              </a:rPr>
              <a:t>	2) </a:t>
            </a:r>
            <a:r>
              <a:rPr lang="en-US" altLang="zh-CN" dirty="0" err="1">
                <a:latin typeface="Times New Roman" panose="02020603050405020304" pitchFamily="18" charset="0"/>
                <a:cs typeface="Times New Roman" panose="02020603050405020304" pitchFamily="18" charset="0"/>
              </a:rPr>
              <a:t>ArXiv</a:t>
            </a:r>
            <a:r>
              <a:rPr lang="en-US" altLang="zh-CN" dirty="0">
                <a:latin typeface="Times New Roman" panose="02020603050405020304" pitchFamily="18" charset="0"/>
                <a:cs typeface="Times New Roman" panose="02020603050405020304" pitchFamily="18" charset="0"/>
              </a:rPr>
              <a:t> General Relativity (10484 nodes, 28984 edges) -modest graph.</a:t>
            </a:r>
          </a:p>
          <a:p>
            <a:pPr lvl="2">
              <a:buSzPct val="60000"/>
            </a:pPr>
            <a:r>
              <a:rPr lang="en-US" altLang="zh-CN" dirty="0">
                <a:latin typeface="Times New Roman" panose="02020603050405020304" pitchFamily="18" charset="0"/>
                <a:cs typeface="Times New Roman" panose="02020603050405020304" pitchFamily="18" charset="0"/>
              </a:rPr>
              <a:t>	3) Peer-to-peer Gnutella25 (45374 nodes, 109410 edges)-modest graph.</a:t>
            </a:r>
          </a:p>
          <a:p>
            <a:pPr lvl="2">
              <a:buSzPct val="60000"/>
            </a:pPr>
            <a:r>
              <a:rPr lang="en-US" altLang="zh-CN" dirty="0">
                <a:latin typeface="Times New Roman" panose="02020603050405020304" pitchFamily="18" charset="0"/>
                <a:cs typeface="Times New Roman" panose="02020603050405020304" pitchFamily="18" charset="0"/>
              </a:rPr>
              <a:t>	4) the Amazon product network (334863 nodes, 925872 edges)-large graph.</a:t>
            </a:r>
          </a:p>
          <a:p>
            <a:pPr lvl="2">
              <a:buSzPct val="60000"/>
            </a:pPr>
            <a:r>
              <a:rPr lang="en-US" altLang="zh-CN" dirty="0">
                <a:latin typeface="Times New Roman" panose="02020603050405020304" pitchFamily="18" charset="0"/>
                <a:cs typeface="Times New Roman" panose="02020603050405020304" pitchFamily="18" charset="0"/>
              </a:rPr>
              <a:t>	5) the DBLP collaboration network (317080 nodes, 1049866 edges)-large graph.</a:t>
            </a:r>
          </a:p>
        </p:txBody>
      </p:sp>
      <p:sp>
        <p:nvSpPr>
          <p:cNvPr id="3" name="矩形 2">
            <a:extLst>
              <a:ext uri="{FF2B5EF4-FFF2-40B4-BE49-F238E27FC236}">
                <a16:creationId xmlns:a16="http://schemas.microsoft.com/office/drawing/2014/main" id="{762A2166-2E6C-4CCD-BFB0-FE77BE398AEC}"/>
              </a:ext>
            </a:extLst>
          </p:cNvPr>
          <p:cNvSpPr/>
          <p:nvPr/>
        </p:nvSpPr>
        <p:spPr>
          <a:xfrm>
            <a:off x="-75504" y="5367178"/>
            <a:ext cx="11996259" cy="923330"/>
          </a:xfrm>
          <a:prstGeom prst="rect">
            <a:avLst/>
          </a:prstGeom>
        </p:spPr>
        <p:txBody>
          <a:bodyPr wrap="square">
            <a:spAutoFit/>
          </a:bodyPr>
          <a:lstStyle/>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 Application2 : Hybrid transactional/analytical processing(HTAP) database.</a:t>
            </a:r>
          </a:p>
          <a:p>
            <a:pPr lvl="2">
              <a:buSzPct val="60000"/>
            </a:pPr>
            <a:r>
              <a:rPr lang="en-US" altLang="zh-CN" dirty="0">
                <a:latin typeface="Times New Roman" panose="02020603050405020304" pitchFamily="18" charset="0"/>
                <a:cs typeface="Times New Roman" panose="02020603050405020304" pitchFamily="18" charset="0"/>
              </a:rPr>
              <a:t>(1) Analytical workloads consist of 128 or 256 or 1024analytical queries (HTAP-128 and HTAP-256 and HTAP-1024) that use the select and join operations.</a:t>
            </a:r>
          </a:p>
        </p:txBody>
      </p:sp>
    </p:spTree>
    <p:extLst>
      <p:ext uri="{BB962C8B-B14F-4D97-AF65-F5344CB8AC3E}">
        <p14:creationId xmlns:p14="http://schemas.microsoft.com/office/powerpoint/2010/main" val="4193468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6" name="TextBox 2">
            <a:extLst>
              <a:ext uri="{FF2B5EF4-FFF2-40B4-BE49-F238E27FC236}">
                <a16:creationId xmlns:a16="http://schemas.microsoft.com/office/drawing/2014/main" id="{9AD809DB-C37E-42C2-80E0-BE63DBC9F358}"/>
              </a:ext>
            </a:extLst>
          </p:cNvPr>
          <p:cNvSpPr txBox="1"/>
          <p:nvPr/>
        </p:nvSpPr>
        <p:spPr>
          <a:xfrm>
            <a:off x="-75502" y="981861"/>
            <a:ext cx="12192001" cy="1477328"/>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Methodology.</a:t>
            </a:r>
            <a:endParaRPr lang="en-US" altLang="zh-CN"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 Identifying NDA kernels in Applications. </a:t>
            </a:r>
          </a:p>
          <a:p>
            <a:pPr lvl="2">
              <a:buSzPct val="60000"/>
            </a:pPr>
            <a:r>
              <a:rPr lang="en-US" altLang="zh-CN" dirty="0">
                <a:latin typeface="Times New Roman" panose="02020603050405020304" pitchFamily="18" charset="0"/>
                <a:cs typeface="Times New Roman" panose="02020603050405020304" pitchFamily="18" charset="0"/>
              </a:rPr>
              <a:t>(1) It is memory intensive (i.e., its LLC misses per kilo instruction, or MPKI, is greater than 20).</a:t>
            </a:r>
          </a:p>
          <a:p>
            <a:pPr lvl="2">
              <a:buSzPct val="60000"/>
            </a:pPr>
            <a:r>
              <a:rPr lang="en-US" altLang="zh-CN" dirty="0">
                <a:latin typeface="Times New Roman" panose="02020603050405020304" pitchFamily="18" charset="0"/>
                <a:cs typeface="Times New Roman" panose="02020603050405020304" pitchFamily="18" charset="0"/>
              </a:rPr>
              <a:t>(2) The majority of the function’s execution time is spent on data movement.</a:t>
            </a:r>
          </a:p>
          <a:p>
            <a:pPr lvl="2">
              <a:buSzPct val="60000"/>
            </a:pPr>
            <a:r>
              <a:rPr lang="en-US" altLang="zh-CN" dirty="0">
                <a:latin typeface="Times New Roman" panose="02020603050405020304" pitchFamily="18" charset="0"/>
                <a:cs typeface="Times New Roman" panose="02020603050405020304" pitchFamily="18" charset="0"/>
              </a:rPr>
              <a:t>(3) It is one of the top three functions in the workload in terms of execution time.</a:t>
            </a:r>
          </a:p>
        </p:txBody>
      </p:sp>
      <p:sp>
        <p:nvSpPr>
          <p:cNvPr id="7" name="TextBox 2">
            <a:extLst>
              <a:ext uri="{FF2B5EF4-FFF2-40B4-BE49-F238E27FC236}">
                <a16:creationId xmlns:a16="http://schemas.microsoft.com/office/drawing/2014/main" id="{CDF6D6D1-1CA4-4F11-B011-9F8FAAF2E737}"/>
              </a:ext>
            </a:extLst>
          </p:cNvPr>
          <p:cNvSpPr txBox="1"/>
          <p:nvPr/>
        </p:nvSpPr>
        <p:spPr>
          <a:xfrm>
            <a:off x="-75503" y="2505670"/>
            <a:ext cx="12192001" cy="923330"/>
          </a:xfrm>
          <a:prstGeom prst="rect">
            <a:avLst/>
          </a:prstGeom>
          <a:noFill/>
        </p:spPr>
        <p:txBody>
          <a:bodyPr wrap="square" rtlCol="0">
            <a:spAutoFit/>
          </a:bodyPr>
          <a:lstStyle/>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In </a:t>
            </a:r>
            <a:r>
              <a:rPr lang="en-US" altLang="zh-CN" dirty="0" err="1">
                <a:latin typeface="Times New Roman" panose="02020603050405020304" pitchFamily="18" charset="0"/>
                <a:cs typeface="Times New Roman" panose="02020603050405020304" pitchFamily="18" charset="0"/>
              </a:rPr>
              <a:t>Ligra</a:t>
            </a:r>
            <a:r>
              <a:rPr lang="en-US" altLang="zh-CN" dirty="0">
                <a:latin typeface="Times New Roman" panose="02020603050405020304" pitchFamily="18" charset="0"/>
                <a:cs typeface="Times New Roman" panose="02020603050405020304" pitchFamily="18" charset="0"/>
              </a:rPr>
              <a:t> applications select the </a:t>
            </a:r>
            <a:r>
              <a:rPr lang="en-US" altLang="zh-CN" dirty="0" err="1">
                <a:latin typeface="Times New Roman" panose="02020603050405020304" pitchFamily="18" charset="0"/>
                <a:cs typeface="Times New Roman" panose="02020603050405020304" pitchFamily="18" charset="0"/>
              </a:rPr>
              <a:t>edgeMap</a:t>
            </a:r>
            <a:r>
              <a:rPr lang="en-US" altLang="zh-CN" dirty="0">
                <a:latin typeface="Times New Roman" panose="02020603050405020304" pitchFamily="18" charset="0"/>
                <a:cs typeface="Times New Roman" panose="02020603050405020304" pitchFamily="18" charset="0"/>
              </a:rPr>
              <a:t> function as an NDA kernel. This function processes and updates a subset of edges for each vertex, which generates many random memory accesses. </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In HTAP workloads select the analytical queries (i.e., select and join operations) as NDA kernels.</a:t>
            </a:r>
          </a:p>
        </p:txBody>
      </p:sp>
    </p:spTree>
    <p:extLst>
      <p:ext uri="{BB962C8B-B14F-4D97-AF65-F5344CB8AC3E}">
        <p14:creationId xmlns:p14="http://schemas.microsoft.com/office/powerpoint/2010/main" val="3118923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6" name="TextBox 2">
            <a:extLst>
              <a:ext uri="{FF2B5EF4-FFF2-40B4-BE49-F238E27FC236}">
                <a16:creationId xmlns:a16="http://schemas.microsoft.com/office/drawing/2014/main" id="{9AD809DB-C37E-42C2-80E0-BE63DBC9F358}"/>
              </a:ext>
            </a:extLst>
          </p:cNvPr>
          <p:cNvSpPr txBox="1"/>
          <p:nvPr/>
        </p:nvSpPr>
        <p:spPr>
          <a:xfrm>
            <a:off x="-1" y="3105834"/>
            <a:ext cx="12192001"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Off-Chip Data Movement.</a:t>
            </a: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7A70DD9-677F-4362-9104-81DE4FA617B7}"/>
              </a:ext>
            </a:extLst>
          </p:cNvPr>
          <p:cNvPicPr>
            <a:picLocks noChangeAspect="1"/>
          </p:cNvPicPr>
          <p:nvPr/>
        </p:nvPicPr>
        <p:blipFill>
          <a:blip r:embed="rId3"/>
          <a:stretch>
            <a:fillRect/>
          </a:stretch>
        </p:blipFill>
        <p:spPr>
          <a:xfrm>
            <a:off x="2457375" y="3592264"/>
            <a:ext cx="5242532" cy="1541449"/>
          </a:xfrm>
          <a:prstGeom prst="rect">
            <a:avLst/>
          </a:prstGeom>
        </p:spPr>
      </p:pic>
      <p:sp>
        <p:nvSpPr>
          <p:cNvPr id="7" name="TextBox 2">
            <a:extLst>
              <a:ext uri="{FF2B5EF4-FFF2-40B4-BE49-F238E27FC236}">
                <a16:creationId xmlns:a16="http://schemas.microsoft.com/office/drawing/2014/main" id="{854A9FB5-91CD-478C-B7C5-CCA327D2C848}"/>
              </a:ext>
            </a:extLst>
          </p:cNvPr>
          <p:cNvSpPr txBox="1"/>
          <p:nvPr/>
        </p:nvSpPr>
        <p:spPr>
          <a:xfrm>
            <a:off x="-385893" y="5141913"/>
            <a:ext cx="12192001" cy="1200329"/>
          </a:xfrm>
          <a:prstGeom prst="rect">
            <a:avLst/>
          </a:prstGeom>
          <a:noFill/>
        </p:spPr>
        <p:txBody>
          <a:bodyPr wrap="square" rtlCol="0">
            <a:spAutoFit/>
          </a:bodyPr>
          <a:lstStyle/>
          <a:p>
            <a:pPr lvl="2">
              <a:buSzPct val="60000"/>
            </a:pPr>
            <a:r>
              <a:rPr lang="en-US" altLang="zh-CN" dirty="0">
                <a:latin typeface="Times New Roman" panose="02020603050405020304" pitchFamily="18" charset="0"/>
                <a:cs typeface="Times New Roman" panose="02020603050405020304" pitchFamily="18" charset="0"/>
              </a:rPr>
              <a:t>(1) NDA coherence mechanisms, with an average reduction of 30.9% over the next best mechanism, CG.</a:t>
            </a:r>
          </a:p>
          <a:p>
            <a:pPr lvl="2">
              <a:buSzPct val="60000"/>
            </a:pPr>
            <a:r>
              <a:rPr lang="en-US" altLang="zh-CN" dirty="0">
                <a:latin typeface="Times New Roman" panose="02020603050405020304" pitchFamily="18" charset="0"/>
                <a:cs typeface="Times New Roman" panose="02020603050405020304" pitchFamily="18" charset="0"/>
              </a:rPr>
              <a:t>(2) NC’s data movement is very high because all processor accesses to the NDA data region must go to DRAM.</a:t>
            </a:r>
          </a:p>
          <a:p>
            <a:pPr lvl="2">
              <a:buSzPct val="60000"/>
            </a:pPr>
            <a:r>
              <a:rPr lang="en-US" altLang="zh-CN" dirty="0">
                <a:latin typeface="Times New Roman" panose="02020603050405020304" pitchFamily="18" charset="0"/>
                <a:cs typeface="Times New Roman" panose="02020603050405020304" pitchFamily="18" charset="0"/>
              </a:rPr>
              <a:t>(3) </a:t>
            </a: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reduces data movement by 86.3% over CPU-only, because it successfully allows memory-intensive portions of the applications to no longer consume off-chip bandwidth.</a:t>
            </a:r>
          </a:p>
        </p:txBody>
      </p:sp>
      <p:sp>
        <p:nvSpPr>
          <p:cNvPr id="8" name="TextBox 2">
            <a:extLst>
              <a:ext uri="{FF2B5EF4-FFF2-40B4-BE49-F238E27FC236}">
                <a16:creationId xmlns:a16="http://schemas.microsoft.com/office/drawing/2014/main" id="{0D8ECB78-9967-49E5-A176-DA3EB7354040}"/>
              </a:ext>
            </a:extLst>
          </p:cNvPr>
          <p:cNvSpPr txBox="1"/>
          <p:nvPr/>
        </p:nvSpPr>
        <p:spPr>
          <a:xfrm>
            <a:off x="0" y="914749"/>
            <a:ext cx="1189368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Analysis of NDA Coherence Mechanisms.</a:t>
            </a:r>
          </a:p>
        </p:txBody>
      </p:sp>
      <p:pic>
        <p:nvPicPr>
          <p:cNvPr id="9" name="图片 8">
            <a:extLst>
              <a:ext uri="{FF2B5EF4-FFF2-40B4-BE49-F238E27FC236}">
                <a16:creationId xmlns:a16="http://schemas.microsoft.com/office/drawing/2014/main" id="{10C2D5F3-1F62-4262-AE5D-4656DA8EDDD7}"/>
              </a:ext>
            </a:extLst>
          </p:cNvPr>
          <p:cNvPicPr>
            <a:picLocks noChangeAspect="1"/>
          </p:cNvPicPr>
          <p:nvPr/>
        </p:nvPicPr>
        <p:blipFill>
          <a:blip r:embed="rId4"/>
          <a:stretch>
            <a:fillRect/>
          </a:stretch>
        </p:blipFill>
        <p:spPr>
          <a:xfrm>
            <a:off x="467575" y="1712531"/>
            <a:ext cx="4955818" cy="1466357"/>
          </a:xfrm>
          <a:prstGeom prst="rect">
            <a:avLst/>
          </a:prstGeom>
        </p:spPr>
      </p:pic>
      <p:pic>
        <p:nvPicPr>
          <p:cNvPr id="10" name="图片 9">
            <a:extLst>
              <a:ext uri="{FF2B5EF4-FFF2-40B4-BE49-F238E27FC236}">
                <a16:creationId xmlns:a16="http://schemas.microsoft.com/office/drawing/2014/main" id="{F2BEF761-B6E2-43CB-9F1D-9EF05AAA1384}"/>
              </a:ext>
            </a:extLst>
          </p:cNvPr>
          <p:cNvPicPr>
            <a:picLocks noChangeAspect="1"/>
          </p:cNvPicPr>
          <p:nvPr/>
        </p:nvPicPr>
        <p:blipFill>
          <a:blip r:embed="rId5"/>
          <a:stretch>
            <a:fillRect/>
          </a:stretch>
        </p:blipFill>
        <p:spPr>
          <a:xfrm>
            <a:off x="5710107" y="1622960"/>
            <a:ext cx="4875736" cy="1622644"/>
          </a:xfrm>
          <a:prstGeom prst="rect">
            <a:avLst/>
          </a:prstGeom>
        </p:spPr>
      </p:pic>
      <p:sp>
        <p:nvSpPr>
          <p:cNvPr id="11" name="矩形 10">
            <a:extLst>
              <a:ext uri="{FF2B5EF4-FFF2-40B4-BE49-F238E27FC236}">
                <a16:creationId xmlns:a16="http://schemas.microsoft.com/office/drawing/2014/main" id="{1859F079-8DE2-4E7C-9DB4-674DD18C24B0}"/>
              </a:ext>
            </a:extLst>
          </p:cNvPr>
          <p:cNvSpPr/>
          <p:nvPr/>
        </p:nvSpPr>
        <p:spPr>
          <a:xfrm>
            <a:off x="699082" y="1284081"/>
            <a:ext cx="8528807" cy="369332"/>
          </a:xfrm>
          <a:prstGeom prst="rect">
            <a:avLst/>
          </a:prstGeom>
        </p:spPr>
        <p:txBody>
          <a:bodyPr wrap="square">
            <a:spAutoFit/>
          </a:bodyPr>
          <a:lstStyle/>
          <a:p>
            <a:pPr marL="285750" indent="-285750">
              <a:buSzPct val="6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ideal NDA mechanism that incurs no penalty for coherence.</a:t>
            </a:r>
          </a:p>
        </p:txBody>
      </p:sp>
    </p:spTree>
    <p:extLst>
      <p:ext uri="{BB962C8B-B14F-4D97-AF65-F5344CB8AC3E}">
        <p14:creationId xmlns:p14="http://schemas.microsoft.com/office/powerpoint/2010/main" val="1626802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7" name="TextBox 2">
            <a:extLst>
              <a:ext uri="{FF2B5EF4-FFF2-40B4-BE49-F238E27FC236}">
                <a16:creationId xmlns:a16="http://schemas.microsoft.com/office/drawing/2014/main" id="{854A9FB5-91CD-478C-B7C5-CCA327D2C848}"/>
              </a:ext>
            </a:extLst>
          </p:cNvPr>
          <p:cNvSpPr txBox="1"/>
          <p:nvPr/>
        </p:nvSpPr>
        <p:spPr>
          <a:xfrm>
            <a:off x="-401009" y="3828823"/>
            <a:ext cx="12192001" cy="2308324"/>
          </a:xfrm>
          <a:prstGeom prst="rect">
            <a:avLst/>
          </a:prstGeom>
          <a:noFill/>
        </p:spPr>
        <p:txBody>
          <a:bodyPr wrap="square" rtlCol="0">
            <a:spAutoFit/>
          </a:bodyPr>
          <a:lstStyle/>
          <a:p>
            <a:pPr lvl="2">
              <a:buSzPct val="60000"/>
            </a:pPr>
            <a:r>
              <a:rPr lang="en-US" altLang="zh-CN" dirty="0">
                <a:latin typeface="Times New Roman" panose="02020603050405020304" pitchFamily="18" charset="0"/>
                <a:cs typeface="Times New Roman" panose="02020603050405020304" pitchFamily="18" charset="0"/>
              </a:rPr>
              <a:t>(1) Ideal-NDA shows that there is significant potential for speedup (on average 1.84x) than NDAs.</a:t>
            </a:r>
          </a:p>
          <a:p>
            <a:pPr lvl="2">
              <a:buSzPct val="60000"/>
            </a:pPr>
            <a:r>
              <a:rPr lang="en-US" altLang="zh-CN" dirty="0">
                <a:latin typeface="Times New Roman" panose="02020603050405020304" pitchFamily="18" charset="0"/>
                <a:cs typeface="Times New Roman" panose="02020603050405020304" pitchFamily="18" charset="0"/>
              </a:rPr>
              <a:t>(2) </a:t>
            </a: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improves performance over CPU-only by 66.0%, and over the best previous mechanism, FG, by 19.6%.</a:t>
            </a:r>
          </a:p>
          <a:p>
            <a:pPr lvl="2">
              <a:buSzPct val="60000"/>
            </a:pPr>
            <a:r>
              <a:rPr lang="en-US" altLang="zh-CN" dirty="0">
                <a:latin typeface="Times New Roman" panose="02020603050405020304" pitchFamily="18" charset="0"/>
                <a:cs typeface="Times New Roman" panose="02020603050405020304" pitchFamily="18" charset="0"/>
              </a:rPr>
              <a:t>(3) </a:t>
            </a: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performs 51.7% better than NDA-only, and NDA-only performs only 8.7% better than CPU-only. </a:t>
            </a:r>
          </a:p>
          <a:p>
            <a:pPr lvl="2">
              <a:buSzPct val="60000"/>
            </a:pPr>
            <a:r>
              <a:rPr lang="en-US" altLang="zh-CN" dirty="0">
                <a:latin typeface="Times New Roman" panose="02020603050405020304" pitchFamily="18" charset="0"/>
                <a:cs typeface="Times New Roman" panose="02020603050405020304" pitchFamily="18" charset="0"/>
              </a:rPr>
              <a:t>(4) Executing applications entirely on NDAs eliminating on average 82.2% of Ideal-NDA’s performance improvement.</a:t>
            </a:r>
          </a:p>
          <a:p>
            <a:pPr lvl="2">
              <a:buSzPct val="60000"/>
            </a:pPr>
            <a:r>
              <a:rPr lang="en-US" altLang="zh-CN" dirty="0">
                <a:latin typeface="Times New Roman" panose="02020603050405020304" pitchFamily="18" charset="0"/>
                <a:cs typeface="Times New Roman" panose="02020603050405020304" pitchFamily="18" charset="0"/>
              </a:rPr>
              <a:t>(5) </a:t>
            </a:r>
            <a:r>
              <a:rPr lang="en-US" altLang="zh-CN" dirty="0" err="1">
                <a:latin typeface="Times New Roman" panose="02020603050405020304" pitchFamily="18" charset="0"/>
                <a:cs typeface="Times New Roman" panose="02020603050405020304" pitchFamily="18" charset="0"/>
              </a:rPr>
              <a:t>CoNDA’s</a:t>
            </a:r>
            <a:r>
              <a:rPr lang="en-US" altLang="zh-CN" dirty="0">
                <a:latin typeface="Times New Roman" panose="02020603050405020304" pitchFamily="18" charset="0"/>
                <a:cs typeface="Times New Roman" panose="02020603050405020304" pitchFamily="18" charset="0"/>
              </a:rPr>
              <a:t> execution time consists of three major parts: </a:t>
            </a:r>
          </a:p>
          <a:p>
            <a:pPr lvl="2">
              <a:buSzPct val="60000"/>
            </a:pPr>
            <a:r>
              <a:rPr lang="en-US" altLang="zh-CN" dirty="0">
                <a:latin typeface="Times New Roman" panose="02020603050405020304" pitchFamily="18" charset="0"/>
                <a:cs typeface="Times New Roman" panose="02020603050405020304" pitchFamily="18" charset="0"/>
              </a:rPr>
              <a:t>	1) NDA kernel execution(88.3%).</a:t>
            </a:r>
          </a:p>
          <a:p>
            <a:pPr lvl="2">
              <a:buSzPct val="60000"/>
            </a:pPr>
            <a:r>
              <a:rPr lang="en-US" altLang="zh-CN" dirty="0">
                <a:latin typeface="Times New Roman" panose="02020603050405020304" pitchFamily="18" charset="0"/>
                <a:cs typeface="Times New Roman" panose="02020603050405020304" pitchFamily="18" charset="0"/>
              </a:rPr>
              <a:t>	2) Coherence resolution overhead(3.3%).</a:t>
            </a:r>
          </a:p>
          <a:p>
            <a:pPr lvl="2">
              <a:buSzPct val="60000"/>
            </a:pPr>
            <a:r>
              <a:rPr lang="en-US" altLang="zh-CN" dirty="0">
                <a:latin typeface="Times New Roman" panose="02020603050405020304" pitchFamily="18" charset="0"/>
                <a:cs typeface="Times New Roman" panose="02020603050405020304" pitchFamily="18" charset="0"/>
              </a:rPr>
              <a:t>	3) Re-execution overhead(8.4).</a:t>
            </a:r>
          </a:p>
        </p:txBody>
      </p:sp>
      <p:sp>
        <p:nvSpPr>
          <p:cNvPr id="8" name="TextBox 2">
            <a:extLst>
              <a:ext uri="{FF2B5EF4-FFF2-40B4-BE49-F238E27FC236}">
                <a16:creationId xmlns:a16="http://schemas.microsoft.com/office/drawing/2014/main" id="{EFCD606D-5258-4225-814F-1E8B45F985B8}"/>
              </a:ext>
            </a:extLst>
          </p:cNvPr>
          <p:cNvSpPr txBox="1"/>
          <p:nvPr/>
        </p:nvSpPr>
        <p:spPr>
          <a:xfrm>
            <a:off x="94151" y="1030404"/>
            <a:ext cx="12192001"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Performance.</a:t>
            </a: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99C7E425-7A75-4745-94C5-C54DAD04C81D}"/>
              </a:ext>
            </a:extLst>
          </p:cNvPr>
          <p:cNvPicPr>
            <a:picLocks noChangeAspect="1"/>
          </p:cNvPicPr>
          <p:nvPr/>
        </p:nvPicPr>
        <p:blipFill>
          <a:blip r:embed="rId3"/>
          <a:stretch>
            <a:fillRect/>
          </a:stretch>
        </p:blipFill>
        <p:spPr>
          <a:xfrm>
            <a:off x="2431917" y="1540397"/>
            <a:ext cx="6370872" cy="1729890"/>
          </a:xfrm>
          <a:prstGeom prst="rect">
            <a:avLst/>
          </a:prstGeom>
        </p:spPr>
      </p:pic>
    </p:spTree>
    <p:extLst>
      <p:ext uri="{BB962C8B-B14F-4D97-AF65-F5344CB8AC3E}">
        <p14:creationId xmlns:p14="http://schemas.microsoft.com/office/powerpoint/2010/main" val="371831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7" name="TextBox 2">
            <a:extLst>
              <a:ext uri="{FF2B5EF4-FFF2-40B4-BE49-F238E27FC236}">
                <a16:creationId xmlns:a16="http://schemas.microsoft.com/office/drawing/2014/main" id="{854A9FB5-91CD-478C-B7C5-CCA327D2C848}"/>
              </a:ext>
            </a:extLst>
          </p:cNvPr>
          <p:cNvSpPr txBox="1"/>
          <p:nvPr/>
        </p:nvSpPr>
        <p:spPr>
          <a:xfrm>
            <a:off x="-366503" y="3587714"/>
            <a:ext cx="12192001" cy="2862322"/>
          </a:xfrm>
          <a:prstGeom prst="rect">
            <a:avLst/>
          </a:prstGeom>
          <a:noFill/>
        </p:spPr>
        <p:txBody>
          <a:bodyPr wrap="square" rtlCol="0">
            <a:spAutoFit/>
          </a:bodyPr>
          <a:lstStyle/>
          <a:p>
            <a:pPr lvl="2">
              <a:buSzPct val="60000"/>
            </a:pPr>
            <a:r>
              <a:rPr lang="en-US" altLang="zh-CN" dirty="0">
                <a:latin typeface="Times New Roman" panose="02020603050405020304" pitchFamily="18" charset="0"/>
                <a:cs typeface="Times New Roman" panose="02020603050405020304" pitchFamily="18" charset="0"/>
              </a:rPr>
              <a:t>(1) Ideal-NDA shows that there is significant potential for speedup (on average 1.84x) than NDAs.</a:t>
            </a:r>
          </a:p>
          <a:p>
            <a:pPr lvl="2">
              <a:buSzPct val="60000"/>
            </a:pPr>
            <a:r>
              <a:rPr lang="en-US" altLang="zh-CN" dirty="0">
                <a:latin typeface="Times New Roman" panose="02020603050405020304" pitchFamily="18" charset="0"/>
                <a:cs typeface="Times New Roman" panose="02020603050405020304" pitchFamily="18" charset="0"/>
              </a:rPr>
              <a:t>(2) </a:t>
            </a: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improves performance over CPU-only by 66.0%, and over the best previous mechanism, FG, by 19.6%.</a:t>
            </a:r>
          </a:p>
          <a:p>
            <a:pPr lvl="2">
              <a:buSzPct val="60000"/>
            </a:pPr>
            <a:r>
              <a:rPr lang="en-US" altLang="zh-CN" dirty="0">
                <a:latin typeface="Times New Roman" panose="02020603050405020304" pitchFamily="18" charset="0"/>
                <a:cs typeface="Times New Roman" panose="02020603050405020304" pitchFamily="18" charset="0"/>
              </a:rPr>
              <a:t>(3) </a:t>
            </a: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performs 51.7% better than NDA-only, and NDA-only performs only 8.7% better than CPU-only. </a:t>
            </a:r>
          </a:p>
          <a:p>
            <a:pPr lvl="2">
              <a:buSzPct val="60000"/>
            </a:pPr>
            <a:r>
              <a:rPr lang="en-US" altLang="zh-CN" dirty="0">
                <a:latin typeface="Times New Roman" panose="02020603050405020304" pitchFamily="18" charset="0"/>
                <a:cs typeface="Times New Roman" panose="02020603050405020304" pitchFamily="18" charset="0"/>
              </a:rPr>
              <a:t>(4) Executing applications entirely on NDAs eliminating on average 82.2% of Ideal-NDA’s performance improvement.</a:t>
            </a:r>
          </a:p>
          <a:p>
            <a:pPr lvl="2">
              <a:buSzPct val="60000"/>
            </a:pPr>
            <a:r>
              <a:rPr lang="en-US" altLang="zh-CN" dirty="0">
                <a:latin typeface="Times New Roman" panose="02020603050405020304" pitchFamily="18" charset="0"/>
                <a:cs typeface="Times New Roman" panose="02020603050405020304" pitchFamily="18" charset="0"/>
              </a:rPr>
              <a:t>(5) </a:t>
            </a:r>
            <a:r>
              <a:rPr lang="en-US" altLang="zh-CN" dirty="0" err="1">
                <a:latin typeface="Times New Roman" panose="02020603050405020304" pitchFamily="18" charset="0"/>
                <a:cs typeface="Times New Roman" panose="02020603050405020304" pitchFamily="18" charset="0"/>
              </a:rPr>
              <a:t>CoNDA’s</a:t>
            </a:r>
            <a:r>
              <a:rPr lang="en-US" altLang="zh-CN" dirty="0">
                <a:latin typeface="Times New Roman" panose="02020603050405020304" pitchFamily="18" charset="0"/>
                <a:cs typeface="Times New Roman" panose="02020603050405020304" pitchFamily="18" charset="0"/>
              </a:rPr>
              <a:t> execution time consists of three major parts: </a:t>
            </a:r>
          </a:p>
          <a:p>
            <a:pPr lvl="2">
              <a:buSzPct val="60000"/>
            </a:pPr>
            <a:r>
              <a:rPr lang="en-US" altLang="zh-CN" dirty="0">
                <a:latin typeface="Times New Roman" panose="02020603050405020304" pitchFamily="18" charset="0"/>
                <a:cs typeface="Times New Roman" panose="02020603050405020304" pitchFamily="18" charset="0"/>
              </a:rPr>
              <a:t>	1) NDA kernel execution(88.3%).</a:t>
            </a:r>
          </a:p>
          <a:p>
            <a:pPr lvl="2">
              <a:buSzPct val="60000"/>
            </a:pPr>
            <a:r>
              <a:rPr lang="en-US" altLang="zh-CN" dirty="0">
                <a:latin typeface="Times New Roman" panose="02020603050405020304" pitchFamily="18" charset="0"/>
                <a:cs typeface="Times New Roman" panose="02020603050405020304" pitchFamily="18" charset="0"/>
              </a:rPr>
              <a:t>	2) Coherence resolution overhead(3.3%).</a:t>
            </a:r>
          </a:p>
          <a:p>
            <a:pPr lvl="2">
              <a:buSzPct val="60000"/>
            </a:pPr>
            <a:r>
              <a:rPr lang="en-US" altLang="zh-CN" dirty="0">
                <a:latin typeface="Times New Roman" panose="02020603050405020304" pitchFamily="18" charset="0"/>
                <a:cs typeface="Times New Roman" panose="02020603050405020304" pitchFamily="18" charset="0"/>
              </a:rPr>
              <a:t>	3) Re-execution overhead(8.4%).</a:t>
            </a:r>
          </a:p>
          <a:p>
            <a:pPr lvl="2">
              <a:buSzPct val="60000"/>
            </a:pPr>
            <a:r>
              <a:rPr lang="en-US" altLang="zh-CN" dirty="0">
                <a:latin typeface="Times New Roman" panose="02020603050405020304" pitchFamily="18" charset="0"/>
                <a:cs typeface="Times New Roman" panose="02020603050405020304" pitchFamily="18" charset="0"/>
              </a:rPr>
              <a:t>		a. The collision rate is low(13.4% on </a:t>
            </a:r>
            <a:r>
              <a:rPr lang="en-US" altLang="zh-CN" dirty="0" err="1">
                <a:latin typeface="Times New Roman" panose="02020603050405020304" pitchFamily="18" charset="0"/>
                <a:cs typeface="Times New Roman" panose="02020603050405020304" pitchFamily="18" charset="0"/>
              </a:rPr>
              <a:t>everage</a:t>
            </a:r>
            <a:r>
              <a:rPr lang="en-US" altLang="zh-CN" dirty="0">
                <a:latin typeface="Times New Roman" panose="02020603050405020304" pitchFamily="18" charset="0"/>
                <a:cs typeface="Times New Roman" panose="02020603050405020304" pitchFamily="18" charset="0"/>
              </a:rPr>
              <a:t>)</a:t>
            </a:r>
          </a:p>
          <a:p>
            <a:pPr lvl="2">
              <a:buSzPct val="60000"/>
            </a:pPr>
            <a:r>
              <a:rPr lang="en-US" altLang="zh-CN" dirty="0">
                <a:latin typeface="Times New Roman" panose="02020603050405020304" pitchFamily="18" charset="0"/>
                <a:cs typeface="Times New Roman" panose="02020603050405020304" pitchFamily="18" charset="0"/>
              </a:rPr>
              <a:t>		b. The re-execution of the NDA kernel portion is significantly faster than its original execution.</a:t>
            </a:r>
          </a:p>
        </p:txBody>
      </p:sp>
      <p:sp>
        <p:nvSpPr>
          <p:cNvPr id="8" name="TextBox 2">
            <a:extLst>
              <a:ext uri="{FF2B5EF4-FFF2-40B4-BE49-F238E27FC236}">
                <a16:creationId xmlns:a16="http://schemas.microsoft.com/office/drawing/2014/main" id="{EFCD606D-5258-4225-814F-1E8B45F985B8}"/>
              </a:ext>
            </a:extLst>
          </p:cNvPr>
          <p:cNvSpPr txBox="1"/>
          <p:nvPr/>
        </p:nvSpPr>
        <p:spPr>
          <a:xfrm>
            <a:off x="94151" y="1030404"/>
            <a:ext cx="12192001"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Performance.</a:t>
            </a: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99C7E425-7A75-4745-94C5-C54DAD04C81D}"/>
              </a:ext>
            </a:extLst>
          </p:cNvPr>
          <p:cNvPicPr>
            <a:picLocks noChangeAspect="1"/>
          </p:cNvPicPr>
          <p:nvPr/>
        </p:nvPicPr>
        <p:blipFill>
          <a:blip r:embed="rId3"/>
          <a:stretch>
            <a:fillRect/>
          </a:stretch>
        </p:blipFill>
        <p:spPr>
          <a:xfrm>
            <a:off x="2431917" y="1540397"/>
            <a:ext cx="6370872" cy="1729890"/>
          </a:xfrm>
          <a:prstGeom prst="rect">
            <a:avLst/>
          </a:prstGeom>
        </p:spPr>
      </p:pic>
    </p:spTree>
    <p:extLst>
      <p:ext uri="{BB962C8B-B14F-4D97-AF65-F5344CB8AC3E}">
        <p14:creationId xmlns:p14="http://schemas.microsoft.com/office/powerpoint/2010/main" val="3597105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7" name="TextBox 2">
            <a:extLst>
              <a:ext uri="{FF2B5EF4-FFF2-40B4-BE49-F238E27FC236}">
                <a16:creationId xmlns:a16="http://schemas.microsoft.com/office/drawing/2014/main" id="{854A9FB5-91CD-478C-B7C5-CCA327D2C848}"/>
              </a:ext>
            </a:extLst>
          </p:cNvPr>
          <p:cNvSpPr txBox="1"/>
          <p:nvPr/>
        </p:nvSpPr>
        <p:spPr>
          <a:xfrm>
            <a:off x="-366503" y="3587714"/>
            <a:ext cx="12192001" cy="1200329"/>
          </a:xfrm>
          <a:prstGeom prst="rect">
            <a:avLst/>
          </a:prstGeom>
          <a:noFill/>
        </p:spPr>
        <p:txBody>
          <a:bodyPr wrap="square" rtlCol="0">
            <a:spAutoFit/>
          </a:bodyPr>
          <a:lstStyle/>
          <a:p>
            <a:pPr lvl="2">
              <a:buSzPct val="60000"/>
            </a:pPr>
            <a:r>
              <a:rPr lang="en-US" altLang="zh-CN" dirty="0">
                <a:latin typeface="Times New Roman" panose="02020603050405020304" pitchFamily="18" charset="0"/>
                <a:cs typeface="Times New Roman" panose="02020603050405020304" pitchFamily="18" charset="0"/>
              </a:rPr>
              <a:t>(1) </a:t>
            </a: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reduces energy consumption over all prior mechanisms, by 18.0% on average over the best mechanism for memory system energy (CG).</a:t>
            </a:r>
          </a:p>
          <a:p>
            <a:pPr lvl="2">
              <a:buSzPct val="60000"/>
            </a:pPr>
            <a:r>
              <a:rPr lang="en-US" altLang="zh-CN" dirty="0">
                <a:latin typeface="Times New Roman" panose="02020603050405020304" pitchFamily="18" charset="0"/>
                <a:cs typeface="Times New Roman" panose="02020603050405020304" pitchFamily="18" charset="0"/>
              </a:rPr>
              <a:t>(2) </a:t>
            </a: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achieves nearly all of the energy reduction potential of Ideal-NDA, coming within 4.4%, and reduces energy consumption by 43.7% over CPU-only. </a:t>
            </a:r>
          </a:p>
        </p:txBody>
      </p:sp>
      <p:sp>
        <p:nvSpPr>
          <p:cNvPr id="8" name="TextBox 2">
            <a:extLst>
              <a:ext uri="{FF2B5EF4-FFF2-40B4-BE49-F238E27FC236}">
                <a16:creationId xmlns:a16="http://schemas.microsoft.com/office/drawing/2014/main" id="{EFCD606D-5258-4225-814F-1E8B45F985B8}"/>
              </a:ext>
            </a:extLst>
          </p:cNvPr>
          <p:cNvSpPr txBox="1"/>
          <p:nvPr/>
        </p:nvSpPr>
        <p:spPr>
          <a:xfrm>
            <a:off x="94151" y="1030404"/>
            <a:ext cx="12192001"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Memory System Energy.</a:t>
            </a: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67918D3-24B2-4048-8F35-C7AA375556DC}"/>
              </a:ext>
            </a:extLst>
          </p:cNvPr>
          <p:cNvPicPr>
            <a:picLocks noChangeAspect="1"/>
          </p:cNvPicPr>
          <p:nvPr/>
        </p:nvPicPr>
        <p:blipFill>
          <a:blip r:embed="rId3"/>
          <a:stretch>
            <a:fillRect/>
          </a:stretch>
        </p:blipFill>
        <p:spPr>
          <a:xfrm>
            <a:off x="2425940" y="1516214"/>
            <a:ext cx="6607113" cy="1912786"/>
          </a:xfrm>
          <a:prstGeom prst="rect">
            <a:avLst/>
          </a:prstGeom>
        </p:spPr>
      </p:pic>
    </p:spTree>
    <p:extLst>
      <p:ext uri="{BB962C8B-B14F-4D97-AF65-F5344CB8AC3E}">
        <p14:creationId xmlns:p14="http://schemas.microsoft.com/office/powerpoint/2010/main" val="2142579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6" name="TextBox 2">
            <a:extLst>
              <a:ext uri="{FF2B5EF4-FFF2-40B4-BE49-F238E27FC236}">
                <a16:creationId xmlns:a16="http://schemas.microsoft.com/office/drawing/2014/main" id="{9AD809DB-C37E-42C2-80E0-BE63DBC9F358}"/>
              </a:ext>
            </a:extLst>
          </p:cNvPr>
          <p:cNvSpPr txBox="1"/>
          <p:nvPr/>
        </p:nvSpPr>
        <p:spPr>
          <a:xfrm>
            <a:off x="-75502" y="981861"/>
            <a:ext cx="12192001"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Off-Chip Data Movement.</a:t>
            </a: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7A70DD9-677F-4362-9104-81DE4FA617B7}"/>
              </a:ext>
            </a:extLst>
          </p:cNvPr>
          <p:cNvPicPr>
            <a:picLocks noChangeAspect="1"/>
          </p:cNvPicPr>
          <p:nvPr/>
        </p:nvPicPr>
        <p:blipFill>
          <a:blip r:embed="rId3"/>
          <a:stretch>
            <a:fillRect/>
          </a:stretch>
        </p:blipFill>
        <p:spPr>
          <a:xfrm>
            <a:off x="75501" y="1541581"/>
            <a:ext cx="5350514" cy="1573199"/>
          </a:xfrm>
          <a:prstGeom prst="rect">
            <a:avLst/>
          </a:prstGeom>
        </p:spPr>
      </p:pic>
      <p:sp>
        <p:nvSpPr>
          <p:cNvPr id="5" name="TextBox 2">
            <a:extLst>
              <a:ext uri="{FF2B5EF4-FFF2-40B4-BE49-F238E27FC236}">
                <a16:creationId xmlns:a16="http://schemas.microsoft.com/office/drawing/2014/main" id="{2A191453-237D-4400-A989-5A6C9B76079B}"/>
              </a:ext>
            </a:extLst>
          </p:cNvPr>
          <p:cNvSpPr txBox="1"/>
          <p:nvPr/>
        </p:nvSpPr>
        <p:spPr>
          <a:xfrm>
            <a:off x="-1" y="3083030"/>
            <a:ext cx="12192001" cy="1754326"/>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Multiple Memory Stacks.</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There are four CPU cores and four NDAs per stack, and that stacks are connected together using the processor-centric. Topology.</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Off-chip Traffic and performance</a:t>
            </a:r>
          </a:p>
          <a:p>
            <a:pPr marL="742950" lvl="1"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B9330E67-7AD9-4A0D-9A9B-209AB07800DB}"/>
              </a:ext>
            </a:extLst>
          </p:cNvPr>
          <p:cNvPicPr>
            <a:picLocks noChangeAspect="1"/>
          </p:cNvPicPr>
          <p:nvPr/>
        </p:nvPicPr>
        <p:blipFill>
          <a:blip r:embed="rId4"/>
          <a:stretch>
            <a:fillRect/>
          </a:stretch>
        </p:blipFill>
        <p:spPr>
          <a:xfrm>
            <a:off x="12940" y="4249107"/>
            <a:ext cx="5274508" cy="2134624"/>
          </a:xfrm>
          <a:prstGeom prst="rect">
            <a:avLst/>
          </a:prstGeom>
        </p:spPr>
      </p:pic>
      <p:pic>
        <p:nvPicPr>
          <p:cNvPr id="10" name="图片 9">
            <a:extLst>
              <a:ext uri="{FF2B5EF4-FFF2-40B4-BE49-F238E27FC236}">
                <a16:creationId xmlns:a16="http://schemas.microsoft.com/office/drawing/2014/main" id="{01462FC0-D4BA-43E1-8062-43F709289C02}"/>
              </a:ext>
            </a:extLst>
          </p:cNvPr>
          <p:cNvPicPr>
            <a:picLocks noChangeAspect="1"/>
          </p:cNvPicPr>
          <p:nvPr/>
        </p:nvPicPr>
        <p:blipFill>
          <a:blip r:embed="rId5"/>
          <a:stretch>
            <a:fillRect/>
          </a:stretch>
        </p:blipFill>
        <p:spPr>
          <a:xfrm>
            <a:off x="5890435" y="4449433"/>
            <a:ext cx="4885539" cy="1820258"/>
          </a:xfrm>
          <a:prstGeom prst="rect">
            <a:avLst/>
          </a:prstGeom>
        </p:spPr>
      </p:pic>
    </p:spTree>
    <p:extLst>
      <p:ext uri="{BB962C8B-B14F-4D97-AF65-F5344CB8AC3E}">
        <p14:creationId xmlns:p14="http://schemas.microsoft.com/office/powerpoint/2010/main" val="432931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78BE7D1-C698-4B9C-B0D3-102E48DDB63B}"/>
              </a:ext>
            </a:extLst>
          </p:cNvPr>
          <p:cNvPicPr>
            <a:picLocks noChangeAspect="1"/>
          </p:cNvPicPr>
          <p:nvPr/>
        </p:nvPicPr>
        <p:blipFill>
          <a:blip r:embed="rId3"/>
          <a:stretch>
            <a:fillRect/>
          </a:stretch>
        </p:blipFill>
        <p:spPr>
          <a:xfrm>
            <a:off x="5187717" y="1089390"/>
            <a:ext cx="3818310" cy="2381482"/>
          </a:xfrm>
          <a:prstGeom prst="rect">
            <a:avLst/>
          </a:prstGeom>
        </p:spPr>
      </p:pic>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HBM-Throughput</a:t>
            </a:r>
            <a:endParaRPr lang="zh-CN" altLang="en-US" b="1" dirty="0">
              <a:latin typeface="Times New Roman" panose="02020603050405020304" pitchFamily="18" charset="0"/>
              <a:cs typeface="Times New Roman" panose="02020603050405020304" pitchFamily="18" charset="0"/>
            </a:endParaRPr>
          </a:p>
        </p:txBody>
      </p:sp>
      <p:sp>
        <p:nvSpPr>
          <p:cNvPr id="7" name="TextBox 2">
            <a:extLst>
              <a:ext uri="{FF2B5EF4-FFF2-40B4-BE49-F238E27FC236}">
                <a16:creationId xmlns:a16="http://schemas.microsoft.com/office/drawing/2014/main" id="{9793CF09-E600-482A-A6EB-F8087DEDF8D7}"/>
              </a:ext>
            </a:extLst>
          </p:cNvPr>
          <p:cNvSpPr txBox="1"/>
          <p:nvPr/>
        </p:nvSpPr>
        <p:spPr>
          <a:xfrm>
            <a:off x="-73610" y="3926082"/>
            <a:ext cx="12556449" cy="923330"/>
          </a:xfrm>
          <a:prstGeom prst="rect">
            <a:avLst/>
          </a:prstGeom>
          <a:noFill/>
        </p:spPr>
        <p:txBody>
          <a:bodyPr wrap="square" rtlCol="0">
            <a:spAutoFit/>
          </a:bodyPr>
          <a:lstStyle/>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A PIM-DRAM stack has 4*4*4*2= 128 PIM execution unit and a chip has 4 DRAM-PIM stack, so the overall throughput is :</a:t>
            </a:r>
          </a:p>
          <a:p>
            <a:pPr lvl="5">
              <a:buSzPct val="60000"/>
            </a:pPr>
            <a:r>
              <a:rPr lang="en-US" altLang="zh-CN" dirty="0">
                <a:latin typeface="Times New Roman" panose="02020603050405020304" pitchFamily="18" charset="0"/>
                <a:cs typeface="Times New Roman" panose="02020603050405020304" pitchFamily="18" charset="0"/>
              </a:rPr>
              <a:t>			9.6 * 128 * 4 = 4915.2 GFLOPs</a:t>
            </a:r>
          </a:p>
          <a:p>
            <a:pPr lvl="5">
              <a:buSzPct val="60000"/>
            </a:pPr>
            <a:endParaRPr lang="en-US" altLang="zh-CN" dirty="0">
              <a:latin typeface="Times New Roman" panose="02020603050405020304" pitchFamily="18" charset="0"/>
              <a:cs typeface="Times New Roman" panose="02020603050405020304" pitchFamily="18" charset="0"/>
            </a:endParaRPr>
          </a:p>
        </p:txBody>
      </p:sp>
      <p:sp>
        <p:nvSpPr>
          <p:cNvPr id="8" name="TextBox 2">
            <a:extLst>
              <a:ext uri="{FF2B5EF4-FFF2-40B4-BE49-F238E27FC236}">
                <a16:creationId xmlns:a16="http://schemas.microsoft.com/office/drawing/2014/main" id="{AAA3107D-B559-4DDB-B232-AFB77221883E}"/>
              </a:ext>
            </a:extLst>
          </p:cNvPr>
          <p:cNvSpPr txBox="1"/>
          <p:nvPr/>
        </p:nvSpPr>
        <p:spPr>
          <a:xfrm>
            <a:off x="-73610" y="4849412"/>
            <a:ext cx="12192000" cy="646331"/>
          </a:xfrm>
          <a:prstGeom prst="rect">
            <a:avLst/>
          </a:prstGeom>
          <a:noFill/>
        </p:spPr>
        <p:txBody>
          <a:bodyPr wrap="square" rtlCol="0">
            <a:spAutoFit/>
          </a:bodyPr>
          <a:lstStyle/>
          <a:p>
            <a:pPr marL="742950" lvl="1" indent="-285750">
              <a:buSzPct val="60000"/>
              <a:buFont typeface="Wingdings" panose="05000000000000000000" pitchFamily="2" charset="2"/>
              <a:buChar char="l"/>
            </a:pPr>
            <a:r>
              <a:rPr lang="pt-BR" altLang="zh-CN" dirty="0">
                <a:latin typeface="Times New Roman" panose="02020603050405020304" pitchFamily="18" charset="0"/>
                <a:cs typeface="Times New Roman" panose="02020603050405020304" pitchFamily="18" charset="0"/>
              </a:rPr>
              <a:t>CPU-Intel xeon 6226r’s throughput  : 3696GFLOPS</a:t>
            </a:r>
          </a:p>
          <a:p>
            <a:pPr marL="742950" lvl="1" indent="-285750">
              <a:buSzPct val="60000"/>
              <a:buFont typeface="Wingdings" panose="05000000000000000000" pitchFamily="2" charset="2"/>
              <a:buChar char="l"/>
            </a:pPr>
            <a:r>
              <a:rPr lang="pt-BR" altLang="zh-CN" dirty="0">
                <a:latin typeface="Times New Roman" panose="02020603050405020304" pitchFamily="18" charset="0"/>
                <a:cs typeface="Times New Roman" panose="02020603050405020304" pitchFamily="18" charset="0"/>
              </a:rPr>
              <a:t>GPU-Tesla A100’s throughput : 312000/624000GFLOPs(40GB/</a:t>
            </a:r>
            <a:r>
              <a:rPr lang="en-US" altLang="zh-CN" dirty="0">
                <a:latin typeface="Times New Roman" panose="02020603050405020304" pitchFamily="18" charset="0"/>
                <a:cs typeface="Times New Roman" panose="02020603050405020304" pitchFamily="18" charset="0"/>
              </a:rPr>
              <a:t>s</a:t>
            </a:r>
            <a:r>
              <a:rPr lang="pt-BR" altLang="zh-CN" dirty="0">
                <a:latin typeface="Times New Roman" panose="02020603050405020304" pitchFamily="18" charset="0"/>
                <a:cs typeface="Times New Roman" panose="02020603050405020304" pitchFamily="18" charset="0"/>
              </a:rPr>
              <a:t> PCLe / 80GB/s PCLe)</a:t>
            </a:r>
            <a:endParaRPr lang="en-US" altLang="zh-CN"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87F08294-B326-430C-9636-5B80AFFF58DC}"/>
              </a:ext>
            </a:extLst>
          </p:cNvPr>
          <p:cNvPicPr>
            <a:picLocks noChangeAspect="1"/>
          </p:cNvPicPr>
          <p:nvPr/>
        </p:nvPicPr>
        <p:blipFill>
          <a:blip r:embed="rId4"/>
          <a:stretch>
            <a:fillRect/>
          </a:stretch>
        </p:blipFill>
        <p:spPr>
          <a:xfrm>
            <a:off x="9562719" y="1160723"/>
            <a:ext cx="2042016" cy="2185820"/>
          </a:xfrm>
          <a:prstGeom prst="rect">
            <a:avLst/>
          </a:prstGeom>
        </p:spPr>
      </p:pic>
      <p:pic>
        <p:nvPicPr>
          <p:cNvPr id="2" name="图片 1">
            <a:extLst>
              <a:ext uri="{FF2B5EF4-FFF2-40B4-BE49-F238E27FC236}">
                <a16:creationId xmlns:a16="http://schemas.microsoft.com/office/drawing/2014/main" id="{BD0D77E0-1C20-44DD-AA59-44DAAB396F18}"/>
              </a:ext>
            </a:extLst>
          </p:cNvPr>
          <p:cNvPicPr>
            <a:picLocks noChangeAspect="1"/>
          </p:cNvPicPr>
          <p:nvPr/>
        </p:nvPicPr>
        <p:blipFill>
          <a:blip r:embed="rId5"/>
          <a:stretch>
            <a:fillRect/>
          </a:stretch>
        </p:blipFill>
        <p:spPr>
          <a:xfrm>
            <a:off x="80527" y="1332093"/>
            <a:ext cx="4550498" cy="1843079"/>
          </a:xfrm>
          <a:prstGeom prst="rect">
            <a:avLst/>
          </a:prstGeom>
        </p:spPr>
      </p:pic>
    </p:spTree>
    <p:extLst>
      <p:ext uri="{BB962C8B-B14F-4D97-AF65-F5344CB8AC3E}">
        <p14:creationId xmlns:p14="http://schemas.microsoft.com/office/powerpoint/2010/main" val="1174329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6" name="TextBox 2">
            <a:extLst>
              <a:ext uri="{FF2B5EF4-FFF2-40B4-BE49-F238E27FC236}">
                <a16:creationId xmlns:a16="http://schemas.microsoft.com/office/drawing/2014/main" id="{9AD809DB-C37E-42C2-80E0-BE63DBC9F358}"/>
              </a:ext>
            </a:extLst>
          </p:cNvPr>
          <p:cNvSpPr txBox="1"/>
          <p:nvPr/>
        </p:nvSpPr>
        <p:spPr>
          <a:xfrm>
            <a:off x="-75502" y="981861"/>
            <a:ext cx="12192001"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Effect of larger Data Sets.</a:t>
            </a: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p:txBody>
      </p:sp>
      <p:sp>
        <p:nvSpPr>
          <p:cNvPr id="10" name="TextBox 2">
            <a:extLst>
              <a:ext uri="{FF2B5EF4-FFF2-40B4-BE49-F238E27FC236}">
                <a16:creationId xmlns:a16="http://schemas.microsoft.com/office/drawing/2014/main" id="{8B7A93F3-2F7A-4693-A5C8-26452CA8B77A}"/>
              </a:ext>
            </a:extLst>
          </p:cNvPr>
          <p:cNvSpPr txBox="1"/>
          <p:nvPr/>
        </p:nvSpPr>
        <p:spPr>
          <a:xfrm>
            <a:off x="-401008" y="3316856"/>
            <a:ext cx="12192001" cy="1200329"/>
          </a:xfrm>
          <a:prstGeom prst="rect">
            <a:avLst/>
          </a:prstGeom>
          <a:noFill/>
        </p:spPr>
        <p:txBody>
          <a:bodyPr wrap="square" rtlCol="0">
            <a:spAutoFit/>
          </a:bodyPr>
          <a:lstStyle/>
          <a:p>
            <a:pPr marL="1200150" lvl="2"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Increasing the data set size significantly increases the benefits of </a:t>
            </a: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because the larger data sets result in a significantly larger number of cache misses than the smaller data sets.</a:t>
            </a:r>
          </a:p>
          <a:p>
            <a:pPr marL="1200150" lvl="2" indent="-285750">
              <a:buSzPct val="60000"/>
              <a:buFont typeface="Wingdings" panose="05000000000000000000" pitchFamily="2" charset="2"/>
              <a:buChar char="l"/>
            </a:pP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improves performance by 8.4x over CPU-only, 7.7x over NDA-only, and 38.3% over FG.</a:t>
            </a:r>
          </a:p>
          <a:p>
            <a:pPr marL="1200150" lvl="2"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FD6A8C16-2BB8-4F45-B7D5-8E68BE76F6CF}"/>
              </a:ext>
            </a:extLst>
          </p:cNvPr>
          <p:cNvPicPr>
            <a:picLocks noChangeAspect="1"/>
          </p:cNvPicPr>
          <p:nvPr/>
        </p:nvPicPr>
        <p:blipFill>
          <a:blip r:embed="rId3"/>
          <a:stretch>
            <a:fillRect/>
          </a:stretch>
        </p:blipFill>
        <p:spPr>
          <a:xfrm>
            <a:off x="3536830" y="1236914"/>
            <a:ext cx="5380149" cy="2150783"/>
          </a:xfrm>
          <a:prstGeom prst="rect">
            <a:avLst/>
          </a:prstGeom>
        </p:spPr>
      </p:pic>
      <p:sp>
        <p:nvSpPr>
          <p:cNvPr id="12" name="TextBox 2">
            <a:extLst>
              <a:ext uri="{FF2B5EF4-FFF2-40B4-BE49-F238E27FC236}">
                <a16:creationId xmlns:a16="http://schemas.microsoft.com/office/drawing/2014/main" id="{D7CACC3B-CC1F-475E-88D3-C78F380FC9FB}"/>
              </a:ext>
            </a:extLst>
          </p:cNvPr>
          <p:cNvSpPr txBox="1"/>
          <p:nvPr/>
        </p:nvSpPr>
        <p:spPr>
          <a:xfrm>
            <a:off x="-2" y="4194019"/>
            <a:ext cx="12192001"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Effect of Optimistic Execution Duration.</a:t>
            </a: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567EE490-3372-4D78-80F8-788EDEFDA919}"/>
              </a:ext>
            </a:extLst>
          </p:cNvPr>
          <p:cNvPicPr>
            <a:picLocks noChangeAspect="1"/>
          </p:cNvPicPr>
          <p:nvPr/>
        </p:nvPicPr>
        <p:blipFill>
          <a:blip r:embed="rId4"/>
          <a:stretch>
            <a:fillRect/>
          </a:stretch>
        </p:blipFill>
        <p:spPr>
          <a:xfrm>
            <a:off x="470382" y="4528928"/>
            <a:ext cx="4330218" cy="1945549"/>
          </a:xfrm>
          <a:prstGeom prst="rect">
            <a:avLst/>
          </a:prstGeom>
        </p:spPr>
      </p:pic>
      <p:sp>
        <p:nvSpPr>
          <p:cNvPr id="14" name="TextBox 2">
            <a:extLst>
              <a:ext uri="{FF2B5EF4-FFF2-40B4-BE49-F238E27FC236}">
                <a16:creationId xmlns:a16="http://schemas.microsoft.com/office/drawing/2014/main" id="{CABE8914-BE14-4C7A-A104-B21B4954222B}"/>
              </a:ext>
            </a:extLst>
          </p:cNvPr>
          <p:cNvSpPr txBox="1"/>
          <p:nvPr/>
        </p:nvSpPr>
        <p:spPr>
          <a:xfrm>
            <a:off x="4347713" y="4528928"/>
            <a:ext cx="6802050" cy="1754326"/>
          </a:xfrm>
          <a:prstGeom prst="rect">
            <a:avLst/>
          </a:prstGeom>
          <a:noFill/>
        </p:spPr>
        <p:txBody>
          <a:bodyPr wrap="square" rtlCol="0">
            <a:spAutoFit/>
          </a:bodyPr>
          <a:lstStyle/>
          <a:p>
            <a:pPr marL="1200150" lvl="2"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As the duration increases from 150 addresses to 350 addresses, the total execution time increases by 5.7% and 10.5% for Connected Components and HTAP-128.</a:t>
            </a:r>
          </a:p>
          <a:p>
            <a:pPr marL="1200150" lvl="2"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As the duration increases, the off-chip traffic decreases, by 25.7% and 15.5%, respectively.</a:t>
            </a:r>
          </a:p>
          <a:p>
            <a:pPr marL="1200150" lvl="2" indent="-285750">
              <a:buSzPct val="6000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1276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6" name="TextBox 2">
            <a:extLst>
              <a:ext uri="{FF2B5EF4-FFF2-40B4-BE49-F238E27FC236}">
                <a16:creationId xmlns:a16="http://schemas.microsoft.com/office/drawing/2014/main" id="{9AD809DB-C37E-42C2-80E0-BE63DBC9F358}"/>
              </a:ext>
            </a:extLst>
          </p:cNvPr>
          <p:cNvSpPr txBox="1"/>
          <p:nvPr/>
        </p:nvSpPr>
        <p:spPr>
          <a:xfrm>
            <a:off x="-75502" y="981861"/>
            <a:ext cx="12192001"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Effect of Signature Size.</a:t>
            </a: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CFBCF42C-4BF6-4289-BE73-AD838D7E0795}"/>
              </a:ext>
            </a:extLst>
          </p:cNvPr>
          <p:cNvPicPr>
            <a:picLocks noChangeAspect="1"/>
          </p:cNvPicPr>
          <p:nvPr/>
        </p:nvPicPr>
        <p:blipFill>
          <a:blip r:embed="rId3"/>
          <a:stretch>
            <a:fillRect/>
          </a:stretch>
        </p:blipFill>
        <p:spPr>
          <a:xfrm>
            <a:off x="3614468" y="1540146"/>
            <a:ext cx="4659069" cy="2061771"/>
          </a:xfrm>
          <a:prstGeom prst="rect">
            <a:avLst/>
          </a:prstGeom>
        </p:spPr>
      </p:pic>
      <p:sp>
        <p:nvSpPr>
          <p:cNvPr id="3" name="矩形 2">
            <a:extLst>
              <a:ext uri="{FF2B5EF4-FFF2-40B4-BE49-F238E27FC236}">
                <a16:creationId xmlns:a16="http://schemas.microsoft.com/office/drawing/2014/main" id="{5A879BA0-CD6B-4889-A44B-B9CC86A4CEF9}"/>
              </a:ext>
            </a:extLst>
          </p:cNvPr>
          <p:cNvSpPr/>
          <p:nvPr/>
        </p:nvSpPr>
        <p:spPr>
          <a:xfrm>
            <a:off x="122207" y="3898034"/>
            <a:ext cx="11947585" cy="923330"/>
          </a:xfrm>
          <a:prstGeom prst="rect">
            <a:avLst/>
          </a:prstGeom>
        </p:spPr>
        <p:txBody>
          <a:bodyPr wrap="square">
            <a:spAutoFit/>
          </a:bodyPr>
          <a:lstStyle/>
          <a:p>
            <a:pPr marL="285750"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he signature size increases from 256 B to 1 k B, the execution time decreases by 10.1% for Connected Components and 10.9% for HTAP-128</a:t>
            </a:r>
            <a:r>
              <a:rPr lang="en-US" altLang="zh-CN" dirty="0">
                <a:latin typeface="Times New Roman" panose="02020603050405020304" pitchFamily="18" charset="0"/>
                <a:cs typeface="Times New Roman" panose="02020603050405020304" pitchFamily="18" charset="0"/>
              </a:rPr>
              <a:t>.</a:t>
            </a:r>
          </a:p>
          <a:p>
            <a:pPr marL="285750"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The signature size increases from 256 B to 512 B and to 1 k B, the off-chip traffic increases, by 32.7% and 31.4%.</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2758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Calibri" panose="020F0502020204030204" pitchFamily="34" charset="0"/>
                <a:cs typeface="Calibri" panose="020F0502020204030204" pitchFamily="34" charset="0"/>
              </a:rPr>
              <a:t>Research work—Evaluation</a:t>
            </a:r>
            <a:endParaRPr lang="zh-CN" altLang="en-US" b="1" dirty="0">
              <a:latin typeface="Arial" panose="020B0604020202020204" pitchFamily="34" charset="0"/>
              <a:cs typeface="Arial" panose="020B0604020202020204" pitchFamily="34" charset="0"/>
            </a:endParaRPr>
          </a:p>
        </p:txBody>
      </p:sp>
      <p:sp>
        <p:nvSpPr>
          <p:cNvPr id="6" name="TextBox 2">
            <a:extLst>
              <a:ext uri="{FF2B5EF4-FFF2-40B4-BE49-F238E27FC236}">
                <a16:creationId xmlns:a16="http://schemas.microsoft.com/office/drawing/2014/main" id="{9AD809DB-C37E-42C2-80E0-BE63DBC9F358}"/>
              </a:ext>
            </a:extLst>
          </p:cNvPr>
          <p:cNvSpPr txBox="1"/>
          <p:nvPr/>
        </p:nvSpPr>
        <p:spPr>
          <a:xfrm>
            <a:off x="-75502" y="981861"/>
            <a:ext cx="12192001"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Effect of Data Sharing Characteristics.</a:t>
            </a: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A879BA0-CD6B-4889-A44B-B9CC86A4CEF9}"/>
              </a:ext>
            </a:extLst>
          </p:cNvPr>
          <p:cNvSpPr/>
          <p:nvPr/>
        </p:nvSpPr>
        <p:spPr>
          <a:xfrm>
            <a:off x="395417" y="1388976"/>
            <a:ext cx="11947585" cy="1754326"/>
          </a:xfrm>
          <a:prstGeom prst="rect">
            <a:avLst/>
          </a:prstGeom>
        </p:spPr>
        <p:txBody>
          <a:bodyPr wrap="square">
            <a:spAutoFit/>
          </a:bodyPr>
          <a:lstStyle/>
          <a:p>
            <a:pPr marL="285750"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Limited sharing.</a:t>
            </a:r>
          </a:p>
          <a:p>
            <a:pPr lvl="1">
              <a:buSzPct val="60000"/>
            </a:pPr>
            <a:r>
              <a:rPr lang="en-US" altLang="zh-CN" dirty="0">
                <a:latin typeface="Times New Roman" panose="02020603050405020304" pitchFamily="18" charset="0"/>
                <a:cs typeface="Times New Roman" panose="02020603050405020304" pitchFamily="18" charset="0"/>
              </a:rPr>
              <a:t>(1) CG, NC, and </a:t>
            </a: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all perform comparably, outperforming CPU-only by 1.83x,1.85x, and 1.82x.</a:t>
            </a:r>
          </a:p>
          <a:p>
            <a:pPr marL="285750"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High amount of sharing, infrequent collisions.</a:t>
            </a:r>
          </a:p>
          <a:p>
            <a:pPr marL="285750"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High amount of sharing, frequent collisions.</a:t>
            </a:r>
          </a:p>
          <a:p>
            <a:pPr>
              <a:buSzPct val="60000"/>
            </a:pPr>
            <a:r>
              <a:rPr lang="en-US" altLang="zh-CN" dirty="0">
                <a:latin typeface="Times New Roman" panose="02020603050405020304" pitchFamily="18" charset="0"/>
                <a:cs typeface="Times New Roman" panose="02020603050405020304" pitchFamily="18" charset="0"/>
              </a:rPr>
              <a:t>	(1) </a:t>
            </a:r>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performs only 2.1% worse than CPU-only, it still falls significantly short of Ideal-NDA, by 51.2%, due to frequent rollbacks.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4309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HBM-Addressing</a:t>
            </a:r>
            <a:endParaRPr lang="zh-CN" altLang="en-US"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9DDEB7C-E4D9-4357-9C46-D724CA4AC405}"/>
              </a:ext>
            </a:extLst>
          </p:cNvPr>
          <p:cNvPicPr>
            <a:picLocks noChangeAspect="1"/>
          </p:cNvPicPr>
          <p:nvPr/>
        </p:nvPicPr>
        <p:blipFill>
          <a:blip r:embed="rId3"/>
          <a:stretch>
            <a:fillRect/>
          </a:stretch>
        </p:blipFill>
        <p:spPr>
          <a:xfrm>
            <a:off x="146648" y="1487367"/>
            <a:ext cx="6255588" cy="2480286"/>
          </a:xfrm>
          <a:prstGeom prst="rect">
            <a:avLst/>
          </a:prstGeom>
        </p:spPr>
      </p:pic>
      <mc:AlternateContent xmlns:mc="http://schemas.openxmlformats.org/markup-compatibility/2006" xmlns:a14="http://schemas.microsoft.com/office/drawing/2010/main">
        <mc:Choice Requires="a14">
          <p:sp>
            <p:nvSpPr>
              <p:cNvPr id="12" name="TextBox 2">
                <a:extLst>
                  <a:ext uri="{FF2B5EF4-FFF2-40B4-BE49-F238E27FC236}">
                    <a16:creationId xmlns:a16="http://schemas.microsoft.com/office/drawing/2014/main" id="{D97C32AB-9415-4DB7-B0CD-A99A64669EA5}"/>
                  </a:ext>
                </a:extLst>
              </p:cNvPr>
              <p:cNvSpPr txBox="1"/>
              <p:nvPr/>
            </p:nvSpPr>
            <p:spPr>
              <a:xfrm>
                <a:off x="0" y="4109386"/>
                <a:ext cx="12192000" cy="372410"/>
              </a:xfrm>
              <a:prstGeom prst="rect">
                <a:avLst/>
              </a:prstGeom>
              <a:noFill/>
            </p:spPr>
            <p:txBody>
              <a:bodyPr wrap="square" rtlCol="0">
                <a:spAutoFit/>
              </a:bodyPr>
              <a:lstStyle/>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2Gb =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2</m:t>
                            </m:r>
                          </m:e>
                          <m:sup>
                            <m:r>
                              <a:rPr lang="en-US" altLang="zh-CN" b="0" i="1" smtClean="0">
                                <a:latin typeface="Cambria Math" panose="02040503050406030204" pitchFamily="18" charset="0"/>
                                <a:cs typeface="Times New Roman" panose="02020603050405020304" pitchFamily="18" charset="0"/>
                              </a:rPr>
                              <m:t>8</m:t>
                            </m:r>
                          </m:sup>
                        </m:sSup>
                        <m:r>
                          <a:rPr lang="en-US" altLang="zh-CN" b="0" i="1" smtClean="0">
                            <a:latin typeface="Cambria Math" panose="02040503050406030204" pitchFamily="18" charset="0"/>
                            <a:cs typeface="Times New Roman" panose="02020603050405020304" pitchFamily="18" charset="0"/>
                          </a:rPr>
                          <m:t>∗2</m:t>
                        </m:r>
                      </m:e>
                      <m:sup>
                        <m:r>
                          <a:rPr lang="en-US" altLang="zh-CN" b="0" i="1" smtClean="0">
                            <a:latin typeface="Cambria Math" panose="02040503050406030204" pitchFamily="18" charset="0"/>
                            <a:cs typeface="Times New Roman" panose="02020603050405020304" pitchFamily="18" charset="0"/>
                          </a:rPr>
                          <m:t>14</m:t>
                        </m:r>
                      </m:sup>
                    </m:sSup>
                    <m:r>
                      <a:rPr lang="en-US" altLang="zh-CN" b="0" i="1" smtClean="0">
                        <a:latin typeface="Cambria Math" panose="02040503050406030204" pitchFamily="18" charset="0"/>
                        <a:cs typeface="Times New Roman" panose="02020603050405020304" pitchFamily="18" charset="0"/>
                      </a:rPr>
                      <m:t>∗</m:t>
                    </m:r>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2</m:t>
                        </m:r>
                      </m:e>
                      <m:sup>
                        <m:r>
                          <a:rPr lang="en-US" altLang="zh-CN" b="0" i="1" smtClean="0">
                            <a:latin typeface="Cambria Math" panose="02040503050406030204" pitchFamily="18" charset="0"/>
                            <a:cs typeface="Times New Roman" panose="02020603050405020304" pitchFamily="18" charset="0"/>
                          </a:rPr>
                          <m:t>5</m:t>
                        </m:r>
                      </m:sup>
                    </m:sSup>
                    <m:r>
                      <a:rPr lang="en-US" altLang="zh-CN" b="0" i="1" smtClean="0">
                        <a:latin typeface="Cambria Math" panose="02040503050406030204" pitchFamily="18" charset="0"/>
                        <a:cs typeface="Times New Roman" panose="02020603050405020304" pitchFamily="18" charset="0"/>
                      </a:rPr>
                      <m:t>∗</m:t>
                    </m:r>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2</m:t>
                        </m:r>
                      </m:e>
                      <m:sup>
                        <m:r>
                          <a:rPr lang="en-US" altLang="zh-CN" b="0" i="1" smtClean="0">
                            <a:latin typeface="Cambria Math" panose="02040503050406030204" pitchFamily="18" charset="0"/>
                            <a:cs typeface="Times New Roman" panose="02020603050405020304" pitchFamily="18" charset="0"/>
                          </a:rPr>
                          <m:t>4</m:t>
                        </m:r>
                      </m:sup>
                    </m:sSup>
                  </m:oMath>
                </a14:m>
                <a:endParaRPr lang="en-US" altLang="zh-CN" dirty="0">
                  <a:latin typeface="Times New Roman" panose="02020603050405020304" pitchFamily="18" charset="0"/>
                  <a:cs typeface="Times New Roman" panose="02020603050405020304" pitchFamily="18" charset="0"/>
                </a:endParaRPr>
              </a:p>
            </p:txBody>
          </p:sp>
        </mc:Choice>
        <mc:Fallback xmlns="">
          <p:sp>
            <p:nvSpPr>
              <p:cNvPr id="12" name="TextBox 2">
                <a:extLst>
                  <a:ext uri="{FF2B5EF4-FFF2-40B4-BE49-F238E27FC236}">
                    <a16:creationId xmlns:a16="http://schemas.microsoft.com/office/drawing/2014/main" id="{D97C32AB-9415-4DB7-B0CD-A99A64669EA5}"/>
                  </a:ext>
                </a:extLst>
              </p:cNvPr>
              <p:cNvSpPr txBox="1">
                <a:spLocks noRot="1" noChangeAspect="1" noMove="1" noResize="1" noEditPoints="1" noAdjustHandles="1" noChangeArrowheads="1" noChangeShapeType="1" noTextEdit="1"/>
              </p:cNvSpPr>
              <p:nvPr/>
            </p:nvSpPr>
            <p:spPr>
              <a:xfrm>
                <a:off x="0" y="4109386"/>
                <a:ext cx="12192000" cy="372410"/>
              </a:xfrm>
              <a:prstGeom prst="rect">
                <a:avLst/>
              </a:prstGeom>
              <a:blipFill>
                <a:blip r:embed="rId4"/>
                <a:stretch>
                  <a:fillRect t="-6557" b="-26230"/>
                </a:stretch>
              </a:blipFill>
            </p:spPr>
            <p:txBody>
              <a:bodyPr/>
              <a:lstStyle/>
              <a:p>
                <a:r>
                  <a:rPr lang="zh-CN" altLang="en-US">
                    <a:noFill/>
                  </a:rPr>
                  <a:t> </a:t>
                </a:r>
              </a:p>
            </p:txBody>
          </p:sp>
        </mc:Fallback>
      </mc:AlternateContent>
      <p:sp>
        <p:nvSpPr>
          <p:cNvPr id="15" name="TextBox 2">
            <a:extLst>
              <a:ext uri="{FF2B5EF4-FFF2-40B4-BE49-F238E27FC236}">
                <a16:creationId xmlns:a16="http://schemas.microsoft.com/office/drawing/2014/main" id="{0DA57AE1-1BA9-4DF1-9005-DF4B916DE109}"/>
              </a:ext>
            </a:extLst>
          </p:cNvPr>
          <p:cNvSpPr txBox="1"/>
          <p:nvPr/>
        </p:nvSpPr>
        <p:spPr>
          <a:xfrm>
            <a:off x="-347849" y="1048409"/>
            <a:ext cx="12192000" cy="372410"/>
          </a:xfrm>
          <a:prstGeom prst="rect">
            <a:avLst/>
          </a:prstGeom>
          <a:noFill/>
        </p:spPr>
        <p:txBody>
          <a:bodyPr wrap="square" rtlCol="0">
            <a:spAutoFit/>
          </a:bodyPr>
          <a:lstStyle/>
          <a:p>
            <a:pPr marL="742950" lvl="1" indent="-285750">
              <a:buSzPct val="10000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Traditional HBM</a:t>
            </a:r>
          </a:p>
        </p:txBody>
      </p:sp>
      <p:pic>
        <p:nvPicPr>
          <p:cNvPr id="16" name="图片 15">
            <a:extLst>
              <a:ext uri="{FF2B5EF4-FFF2-40B4-BE49-F238E27FC236}">
                <a16:creationId xmlns:a16="http://schemas.microsoft.com/office/drawing/2014/main" id="{793D8B95-278E-4B87-BED3-2FBCB5FBB202}"/>
              </a:ext>
            </a:extLst>
          </p:cNvPr>
          <p:cNvPicPr>
            <a:picLocks noChangeAspect="1"/>
          </p:cNvPicPr>
          <p:nvPr/>
        </p:nvPicPr>
        <p:blipFill>
          <a:blip r:embed="rId5"/>
          <a:stretch>
            <a:fillRect/>
          </a:stretch>
        </p:blipFill>
        <p:spPr>
          <a:xfrm>
            <a:off x="7228936" y="4063308"/>
            <a:ext cx="3096311" cy="2396925"/>
          </a:xfrm>
          <a:prstGeom prst="rect">
            <a:avLst/>
          </a:prstGeom>
        </p:spPr>
      </p:pic>
      <p:sp>
        <p:nvSpPr>
          <p:cNvPr id="17" name="TextBox 2">
            <a:extLst>
              <a:ext uri="{FF2B5EF4-FFF2-40B4-BE49-F238E27FC236}">
                <a16:creationId xmlns:a16="http://schemas.microsoft.com/office/drawing/2014/main" id="{E751936C-BC1C-4EE0-ACE2-F6A9750EF572}"/>
              </a:ext>
            </a:extLst>
          </p:cNvPr>
          <p:cNvSpPr txBox="1"/>
          <p:nvPr/>
        </p:nvSpPr>
        <p:spPr>
          <a:xfrm>
            <a:off x="-347849" y="4481796"/>
            <a:ext cx="12192000" cy="372410"/>
          </a:xfrm>
          <a:prstGeom prst="rect">
            <a:avLst/>
          </a:prstGeom>
          <a:noFill/>
        </p:spPr>
        <p:txBody>
          <a:bodyPr wrap="square" rtlCol="0">
            <a:spAutoFit/>
          </a:bodyPr>
          <a:lstStyle/>
          <a:p>
            <a:pPr marL="742950" lvl="1" indent="-285750">
              <a:buSzPct val="10000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PIM-HBM</a:t>
            </a:r>
          </a:p>
        </p:txBody>
      </p:sp>
      <p:pic>
        <p:nvPicPr>
          <p:cNvPr id="20" name="图片 19">
            <a:extLst>
              <a:ext uri="{FF2B5EF4-FFF2-40B4-BE49-F238E27FC236}">
                <a16:creationId xmlns:a16="http://schemas.microsoft.com/office/drawing/2014/main" id="{9AA37235-D042-4490-9D81-E2CEEBF0DB3E}"/>
              </a:ext>
            </a:extLst>
          </p:cNvPr>
          <p:cNvPicPr>
            <a:picLocks noChangeAspect="1"/>
          </p:cNvPicPr>
          <p:nvPr/>
        </p:nvPicPr>
        <p:blipFill>
          <a:blip r:embed="rId6"/>
          <a:stretch>
            <a:fillRect/>
          </a:stretch>
        </p:blipFill>
        <p:spPr>
          <a:xfrm>
            <a:off x="781929" y="4905484"/>
            <a:ext cx="5489919" cy="1070534"/>
          </a:xfrm>
          <a:prstGeom prst="rect">
            <a:avLst/>
          </a:prstGeom>
        </p:spPr>
      </p:pic>
      <mc:AlternateContent xmlns:mc="http://schemas.openxmlformats.org/markup-compatibility/2006" xmlns:a14="http://schemas.microsoft.com/office/drawing/2010/main">
        <mc:Choice Requires="a14">
          <p:sp>
            <p:nvSpPr>
              <p:cNvPr id="21" name="TextBox 2">
                <a:extLst>
                  <a:ext uri="{FF2B5EF4-FFF2-40B4-BE49-F238E27FC236}">
                    <a16:creationId xmlns:a16="http://schemas.microsoft.com/office/drawing/2014/main" id="{273D0ACC-C240-46A4-BBEB-8E08DF0A621F}"/>
                  </a:ext>
                </a:extLst>
              </p:cNvPr>
              <p:cNvSpPr txBox="1"/>
              <p:nvPr/>
            </p:nvSpPr>
            <p:spPr>
              <a:xfrm>
                <a:off x="175848" y="6027297"/>
                <a:ext cx="12192000" cy="372410"/>
              </a:xfrm>
              <a:prstGeom prst="rect">
                <a:avLst/>
              </a:prstGeom>
              <a:noFill/>
            </p:spPr>
            <p:txBody>
              <a:bodyPr wrap="square" rtlCol="0">
                <a:spAutoFit/>
              </a:bodyPr>
              <a:lstStyle/>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64Mb =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2</m:t>
                            </m:r>
                          </m:e>
                          <m:sup>
                            <m:r>
                              <a:rPr lang="en-US" altLang="zh-CN" b="0" i="1" smtClean="0">
                                <a:latin typeface="Cambria Math" panose="02040503050406030204" pitchFamily="18" charset="0"/>
                                <a:cs typeface="Times New Roman" panose="02020603050405020304" pitchFamily="18" charset="0"/>
                              </a:rPr>
                              <m:t>8</m:t>
                            </m:r>
                          </m:sup>
                        </m:sSup>
                        <m:r>
                          <a:rPr lang="en-US" altLang="zh-CN" b="0" i="1" smtClean="0">
                            <a:latin typeface="Cambria Math" panose="02040503050406030204" pitchFamily="18" charset="0"/>
                            <a:cs typeface="Times New Roman" panose="02020603050405020304" pitchFamily="18" charset="0"/>
                          </a:rPr>
                          <m:t>∗2</m:t>
                        </m:r>
                      </m:e>
                      <m:sup>
                        <m:r>
                          <a:rPr lang="en-US" altLang="zh-CN" b="0" i="1" smtClean="0">
                            <a:latin typeface="Cambria Math" panose="02040503050406030204" pitchFamily="18" charset="0"/>
                            <a:cs typeface="Times New Roman" panose="02020603050405020304" pitchFamily="18" charset="0"/>
                          </a:rPr>
                          <m:t>13</m:t>
                        </m:r>
                      </m:sup>
                    </m:sSup>
                    <m:r>
                      <a:rPr lang="en-US" altLang="zh-CN" b="0" i="1" smtClean="0">
                        <a:latin typeface="Cambria Math" panose="02040503050406030204" pitchFamily="18" charset="0"/>
                        <a:cs typeface="Times New Roman" panose="02020603050405020304" pitchFamily="18" charset="0"/>
                      </a:rPr>
                      <m:t>∗</m:t>
                    </m:r>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2</m:t>
                        </m:r>
                      </m:e>
                      <m:sup>
                        <m:r>
                          <a:rPr lang="en-US" altLang="zh-CN" b="0" i="1" smtClean="0">
                            <a:latin typeface="Cambria Math" panose="02040503050406030204" pitchFamily="18" charset="0"/>
                            <a:cs typeface="Times New Roman" panose="02020603050405020304" pitchFamily="18" charset="0"/>
                          </a:rPr>
                          <m:t>5</m:t>
                        </m:r>
                      </m:sup>
                    </m:sSup>
                  </m:oMath>
                </a14:m>
                <a:endParaRPr lang="en-US" altLang="zh-CN" dirty="0">
                  <a:latin typeface="Times New Roman" panose="02020603050405020304" pitchFamily="18" charset="0"/>
                  <a:cs typeface="Times New Roman" panose="02020603050405020304" pitchFamily="18" charset="0"/>
                </a:endParaRPr>
              </a:p>
            </p:txBody>
          </p:sp>
        </mc:Choice>
        <mc:Fallback xmlns="">
          <p:sp>
            <p:nvSpPr>
              <p:cNvPr id="21" name="TextBox 2">
                <a:extLst>
                  <a:ext uri="{FF2B5EF4-FFF2-40B4-BE49-F238E27FC236}">
                    <a16:creationId xmlns:a16="http://schemas.microsoft.com/office/drawing/2014/main" id="{273D0ACC-C240-46A4-BBEB-8E08DF0A621F}"/>
                  </a:ext>
                </a:extLst>
              </p:cNvPr>
              <p:cNvSpPr txBox="1">
                <a:spLocks noRot="1" noChangeAspect="1" noMove="1" noResize="1" noEditPoints="1" noAdjustHandles="1" noChangeArrowheads="1" noChangeShapeType="1" noTextEdit="1"/>
              </p:cNvSpPr>
              <p:nvPr/>
            </p:nvSpPr>
            <p:spPr>
              <a:xfrm>
                <a:off x="175848" y="6027297"/>
                <a:ext cx="12192000" cy="372410"/>
              </a:xfrm>
              <a:prstGeom prst="rect">
                <a:avLst/>
              </a:prstGeom>
              <a:blipFill>
                <a:blip r:embed="rId7"/>
                <a:stretch>
                  <a:fillRect t="-8197" b="-26230"/>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1707C2FA-8676-4543-BF67-94CE8FF18595}"/>
              </a:ext>
            </a:extLst>
          </p:cNvPr>
          <p:cNvPicPr>
            <a:picLocks noChangeAspect="1"/>
          </p:cNvPicPr>
          <p:nvPr/>
        </p:nvPicPr>
        <p:blipFill>
          <a:blip r:embed="rId8"/>
          <a:stretch>
            <a:fillRect/>
          </a:stretch>
        </p:blipFill>
        <p:spPr>
          <a:xfrm>
            <a:off x="6921670" y="1420819"/>
            <a:ext cx="3901778" cy="2362405"/>
          </a:xfrm>
          <a:prstGeom prst="rect">
            <a:avLst/>
          </a:prstGeom>
        </p:spPr>
      </p:pic>
    </p:spTree>
    <p:extLst>
      <p:ext uri="{BB962C8B-B14F-4D97-AF65-F5344CB8AC3E}">
        <p14:creationId xmlns:p14="http://schemas.microsoft.com/office/powerpoint/2010/main" val="2452430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0750" y="3937685"/>
            <a:ext cx="10990500" cy="523220"/>
          </a:xfrm>
          <a:prstGeom prst="rect">
            <a:avLst/>
          </a:prstGeom>
          <a:noFill/>
        </p:spPr>
        <p:txBody>
          <a:bodyPr wrap="square" rtlCol="0">
            <a:spAutoFit/>
          </a:bodyPr>
          <a:lstStyle/>
          <a:p>
            <a:pPr algn="ctr"/>
            <a:r>
              <a:rPr lang="en-US" altLang="zh-CN" sz="2800" b="1" dirty="0" err="1">
                <a:latin typeface="Calibri" panose="020F0502020204030204" pitchFamily="34" charset="0"/>
                <a:cs typeface="Calibri" panose="020F0502020204030204" pitchFamily="34" charset="0"/>
              </a:rPr>
              <a:t>CoNDA</a:t>
            </a:r>
            <a:r>
              <a:rPr lang="en-US" altLang="zh-CN" sz="2800" b="1" dirty="0">
                <a:latin typeface="Calibri" panose="020F0502020204030204" pitchFamily="34" charset="0"/>
                <a:cs typeface="Calibri" panose="020F0502020204030204" pitchFamily="34" charset="0"/>
              </a:rPr>
              <a:t>: Efficient Cache Coherence Support for Near-Data Accelerators</a:t>
            </a:r>
          </a:p>
        </p:txBody>
      </p:sp>
      <p:sp>
        <p:nvSpPr>
          <p:cNvPr id="5" name="文本框 4"/>
          <p:cNvSpPr txBox="1"/>
          <p:nvPr/>
        </p:nvSpPr>
        <p:spPr>
          <a:xfrm>
            <a:off x="1293779" y="5050938"/>
            <a:ext cx="10437779" cy="1200329"/>
          </a:xfrm>
          <a:prstGeom prst="rect">
            <a:avLst/>
          </a:prstGeom>
          <a:noFill/>
        </p:spPr>
        <p:txBody>
          <a:bodyPr wrap="square" rtlCol="0">
            <a:spAutoFit/>
          </a:bodyPr>
          <a:lstStyle/>
          <a:p>
            <a:r>
              <a:rPr lang="zh-CN" altLang="en-US" dirty="0"/>
              <a:t>   </a:t>
            </a:r>
            <a:r>
              <a:rPr lang="en-US" altLang="zh-CN" sz="2400" dirty="0">
                <a:latin typeface="Calibri" panose="020F0502020204030204" pitchFamily="34" charset="0"/>
                <a:cs typeface="Calibri" panose="020F0502020204030204" pitchFamily="34" charset="0"/>
              </a:rPr>
              <a:t>Conference :  ISCA-2019</a:t>
            </a:r>
          </a:p>
          <a:p>
            <a:r>
              <a:rPr lang="en-US" altLang="zh-CN" sz="2400" dirty="0">
                <a:latin typeface="Calibri" panose="020F0502020204030204" pitchFamily="34" charset="0"/>
                <a:cs typeface="Calibri" panose="020F0502020204030204" pitchFamily="34" charset="0"/>
              </a:rPr>
              <a:t>   Author : </a:t>
            </a:r>
            <a:r>
              <a:rPr lang="en-US" altLang="zh-CN" sz="2400" dirty="0" err="1">
                <a:latin typeface="Calibri" panose="020F0502020204030204" pitchFamily="34" charset="0"/>
                <a:cs typeface="Calibri" panose="020F0502020204030204" pitchFamily="34" charset="0"/>
              </a:rPr>
              <a:t>Amirali</a:t>
            </a:r>
            <a:r>
              <a:rPr lang="en-US" altLang="zh-CN" sz="2400" dirty="0">
                <a:latin typeface="Calibri" panose="020F0502020204030204" pitchFamily="34" charset="0"/>
                <a:cs typeface="Calibri" panose="020F0502020204030204" pitchFamily="34" charset="0"/>
              </a:rPr>
              <a:t> </a:t>
            </a:r>
            <a:r>
              <a:rPr lang="en-US" altLang="zh-CN" sz="2400" dirty="0" err="1">
                <a:latin typeface="Calibri" panose="020F0502020204030204" pitchFamily="34" charset="0"/>
                <a:cs typeface="Calibri" panose="020F0502020204030204" pitchFamily="34" charset="0"/>
              </a:rPr>
              <a:t>Boroumand,Saugata</a:t>
            </a:r>
            <a:r>
              <a:rPr lang="en-US" altLang="zh-CN" sz="2400" dirty="0">
                <a:latin typeface="Calibri" panose="020F0502020204030204" pitchFamily="34" charset="0"/>
                <a:cs typeface="Calibri" panose="020F0502020204030204" pitchFamily="34" charset="0"/>
              </a:rPr>
              <a:t> </a:t>
            </a:r>
            <a:r>
              <a:rPr lang="en-US" altLang="zh-CN" sz="2400" dirty="0" err="1">
                <a:latin typeface="Calibri" panose="020F0502020204030204" pitchFamily="34" charset="0"/>
                <a:cs typeface="Calibri" panose="020F0502020204030204" pitchFamily="34" charset="0"/>
              </a:rPr>
              <a:t>Ghose,Minesh</a:t>
            </a:r>
            <a:r>
              <a:rPr lang="en-US" altLang="zh-CN" sz="2400" dirty="0">
                <a:latin typeface="Calibri" panose="020F0502020204030204" pitchFamily="34" charset="0"/>
                <a:cs typeface="Calibri" panose="020F0502020204030204" pitchFamily="34" charset="0"/>
              </a:rPr>
              <a:t> </a:t>
            </a:r>
            <a:r>
              <a:rPr lang="en-US" altLang="zh-CN" sz="2400" dirty="0" err="1">
                <a:latin typeface="Calibri" panose="020F0502020204030204" pitchFamily="34" charset="0"/>
                <a:cs typeface="Calibri" panose="020F0502020204030204" pitchFamily="34" charset="0"/>
              </a:rPr>
              <a:t>Patel,Hasan</a:t>
            </a:r>
            <a:r>
              <a:rPr lang="en-US" altLang="zh-CN" sz="2400" dirty="0">
                <a:latin typeface="Calibri" panose="020F0502020204030204" pitchFamily="34" charset="0"/>
                <a:cs typeface="Calibri" panose="020F0502020204030204" pitchFamily="34" charset="0"/>
              </a:rPr>
              <a:t> Hassan……</a:t>
            </a:r>
          </a:p>
          <a:p>
            <a:r>
              <a:rPr lang="en-US" altLang="zh-CN" sz="2400" dirty="0">
                <a:latin typeface="Calibri" panose="020F0502020204030204" pitchFamily="34" charset="0"/>
                <a:cs typeface="Calibri" panose="020F0502020204030204" pitchFamily="34" charset="0"/>
              </a:rPr>
              <a:t>   Research unit :</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Carnegie Mellon University, Samsung Semiconductor, Inc……</a:t>
            </a:r>
            <a:endParaRPr lang="zh-CN" altLang="en-US" sz="2400" dirty="0">
              <a:latin typeface="Calibri" panose="020F0502020204030204" pitchFamily="34" charset="0"/>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Research work—Background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578208"/>
            <a:ext cx="11893687" cy="6832640"/>
          </a:xfrm>
          <a:prstGeom prst="rect">
            <a:avLst/>
          </a:prstGeom>
          <a:noFill/>
        </p:spPr>
        <p:txBody>
          <a:bodyPr wrap="square" rtlCol="0">
            <a:spAutoFit/>
          </a:bodyPr>
          <a:lstStyle/>
          <a:p>
            <a:endParaRPr lang="en-US" altLang="zh-CN" sz="2800" b="1" dirty="0">
              <a:solidFill>
                <a:schemeClr val="tx2"/>
              </a:solidFill>
              <a:latin typeface="Times New Roman" panose="02020603050405020304" pitchFamily="18" charset="0"/>
              <a:ea typeface="+mj-ea"/>
              <a:cs typeface="Times New Roman" panose="02020603050405020304" pitchFamily="18" charset="0"/>
            </a:endParaRPr>
          </a:p>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Near-data</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accelerators(NDA) improve the energy efficiency and performance of computing systems.</a:t>
            </a: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b="1"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a:p>
            <a:pPr lvl="1">
              <a:buSzPct val="60000"/>
            </a:pPr>
            <a:endParaRPr lang="en-US" altLang="zh-CN" dirty="0">
              <a:latin typeface="Times New Roman" panose="02020603050405020304" pitchFamily="18" charset="0"/>
              <a:cs typeface="Times New Roman" panose="02020603050405020304" pitchFamily="18" charset="0"/>
            </a:endParaRPr>
          </a:p>
          <a:p>
            <a:pPr lvl="1">
              <a:buSzPct val="60000"/>
            </a:pPr>
            <a:r>
              <a:rPr lang="en-US" altLang="zh-CN" dirty="0">
                <a:latin typeface="Times New Roman" panose="02020603050405020304" pitchFamily="18" charset="0"/>
                <a:cs typeface="Times New Roman" panose="02020603050405020304" pitchFamily="18" charset="0"/>
              </a:rPr>
              <a:t>				</a:t>
            </a:r>
          </a:p>
          <a:p>
            <a:pPr lvl="1">
              <a:buSzPct val="60000"/>
            </a:pPr>
            <a:r>
              <a:rPr lang="en-US" altLang="zh-CN" dirty="0">
                <a:latin typeface="Times New Roman" panose="02020603050405020304" pitchFamily="18" charset="0"/>
                <a:cs typeface="Times New Roman" panose="02020603050405020304" pitchFamily="18" charset="0"/>
              </a:rPr>
              <a:t>				HMC                                                                                         HBM</a:t>
            </a:r>
          </a:p>
          <a:p>
            <a:pPr lvl="1"/>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The lack of an efficient coherence mechanism to synchronize data updates between CPUs and NDAs.</a:t>
            </a:r>
          </a:p>
          <a:p>
            <a:pPr marL="800100" lvl="1" indent="-342900">
              <a:buSzPct val="60000"/>
              <a:buFont typeface="Wingdings" panose="05000000000000000000" pitchFamily="2" charset="2"/>
              <a:buChar char="l"/>
            </a:pPr>
            <a:r>
              <a:rPr lang="en-US" dirty="0">
                <a:latin typeface="Times New Roman" panose="02020603050405020304" pitchFamily="18" charset="0"/>
                <a:cs typeface="Times New Roman" panose="02020603050405020304" pitchFamily="18" charset="0"/>
              </a:rPr>
              <a:t>NDA applications typically suffer from poor locality and </a:t>
            </a:r>
            <a:r>
              <a:rPr lang="en-US" altLang="zh-CN" dirty="0">
                <a:latin typeface="Times New Roman" panose="02020603050405020304" pitchFamily="18" charset="0"/>
                <a:cs typeface="Times New Roman" panose="02020603050405020304" pitchFamily="18" charset="0"/>
              </a:rPr>
              <a:t>incur a large number of coherence miss </a:t>
            </a:r>
            <a:r>
              <a:rPr lang="en-US" dirty="0">
                <a:latin typeface="Times New Roman" panose="02020603050405020304" pitchFamily="18" charset="0"/>
                <a:cs typeface="Times New Roman" panose="02020603050405020304" pitchFamily="18" charset="0"/>
              </a:rPr>
              <a:t>so generate a large amount of off-chip data movement.</a:t>
            </a:r>
          </a:p>
          <a:p>
            <a:pPr marL="800100" lvl="1" indent="-34290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The energy and performance costs of off-chip communication between NDAs and CPUs are very high.</a:t>
            </a:r>
          </a:p>
          <a:p>
            <a:pPr lvl="1">
              <a:buSzPct val="60000"/>
            </a:pPr>
            <a:endParaRPr lang="en-US" dirty="0">
              <a:latin typeface="Times New Roman" panose="02020603050405020304" pitchFamily="18" charset="0"/>
              <a:cs typeface="Times New Roman" panose="02020603050405020304" pitchFamily="18" charset="0"/>
            </a:endParaRPr>
          </a:p>
          <a:p>
            <a:pPr lvl="1"/>
            <a:endParaRPr lang="en-US" sz="26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F0161769-63A4-4BB1-A5AF-A28118FFEF79}"/>
              </a:ext>
            </a:extLst>
          </p:cNvPr>
          <p:cNvPicPr>
            <a:picLocks noChangeAspect="1"/>
          </p:cNvPicPr>
          <p:nvPr/>
        </p:nvPicPr>
        <p:blipFill>
          <a:blip r:embed="rId3"/>
          <a:stretch>
            <a:fillRect/>
          </a:stretch>
        </p:blipFill>
        <p:spPr>
          <a:xfrm>
            <a:off x="298313" y="1752365"/>
            <a:ext cx="4823353" cy="2103663"/>
          </a:xfrm>
          <a:prstGeom prst="rect">
            <a:avLst/>
          </a:prstGeom>
        </p:spPr>
      </p:pic>
      <p:pic>
        <p:nvPicPr>
          <p:cNvPr id="5" name="图片 4">
            <a:extLst>
              <a:ext uri="{FF2B5EF4-FFF2-40B4-BE49-F238E27FC236}">
                <a16:creationId xmlns:a16="http://schemas.microsoft.com/office/drawing/2014/main" id="{D6CAE204-7308-4D49-B6BC-3460768FED06}"/>
              </a:ext>
            </a:extLst>
          </p:cNvPr>
          <p:cNvPicPr>
            <a:picLocks noChangeAspect="1"/>
          </p:cNvPicPr>
          <p:nvPr/>
        </p:nvPicPr>
        <p:blipFill>
          <a:blip r:embed="rId4"/>
          <a:stretch>
            <a:fillRect/>
          </a:stretch>
        </p:blipFill>
        <p:spPr>
          <a:xfrm>
            <a:off x="5989740" y="1396920"/>
            <a:ext cx="4309519" cy="260261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Research work—Problem</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884584"/>
            <a:ext cx="12192000" cy="3046988"/>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Recent proposed some NDA-CPU coherence mechanisms only suit for some applications.</a:t>
            </a:r>
          </a:p>
          <a:p>
            <a:pPr marL="742950" lvl="1" indent="-285750">
              <a:buSzPct val="6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These mechanisms assume that CPU and NDA share only a limited amount data. </a:t>
            </a:r>
          </a:p>
          <a:p>
            <a:pPr marL="742950" lvl="1" indent="-285750">
              <a:buSzPct val="60000"/>
              <a:buFont typeface="Wingdings" panose="05000000000000000000" pitchFamily="2" charset="2"/>
              <a:buChar char="l"/>
            </a:pPr>
            <a:r>
              <a:rPr lang="en-US" dirty="0">
                <a:latin typeface="Times New Roman" panose="02020603050405020304" pitchFamily="18" charset="0"/>
                <a:cs typeface="Times New Roman" panose="02020603050405020304" pitchFamily="18" charset="0"/>
              </a:rPr>
              <a:t>Some applications like grap</a:t>
            </a:r>
            <a:r>
              <a:rPr lang="en-US" altLang="zh-CN" dirty="0">
                <a:latin typeface="Times New Roman" panose="02020603050405020304" pitchFamily="18" charset="0"/>
                <a:cs typeface="Times New Roman" panose="02020603050405020304" pitchFamily="18" charset="0"/>
              </a:rPr>
              <a:t>h processing frameworks and hybrid in-memory databases are not suit for the above condition.</a:t>
            </a:r>
          </a:p>
          <a:p>
            <a:pPr marL="1200150" lvl="2" indent="-285750">
              <a:buSzPct val="60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Not all portions of these applications benefit from being executed on the NDA, and the portions that remain</a:t>
            </a:r>
          </a:p>
          <a:p>
            <a:pPr lvl="2">
              <a:buSzPct val="60000"/>
            </a:pPr>
            <a:r>
              <a:rPr lang="en-US" altLang="zh-CN" dirty="0">
                <a:latin typeface="Times New Roman" panose="02020603050405020304" pitchFamily="18" charset="0"/>
                <a:cs typeface="Times New Roman" panose="02020603050405020304" pitchFamily="18" charset="0"/>
              </a:rPr>
              <a:t>	on the CPU often concurrently access the same region of data.</a:t>
            </a:r>
          </a:p>
          <a:p>
            <a:pPr marL="742950" lvl="1" indent="-285750">
              <a:buSzPct val="60000"/>
              <a:buFont typeface="Wingdings" panose="05000000000000000000" pitchFamily="2" charset="2"/>
              <a:buChar char="l"/>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400" kern="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p:txBody>
      </p:sp>
      <p:sp>
        <p:nvSpPr>
          <p:cNvPr id="5" name="TextBox 2">
            <a:extLst>
              <a:ext uri="{FF2B5EF4-FFF2-40B4-BE49-F238E27FC236}">
                <a16:creationId xmlns:a16="http://schemas.microsoft.com/office/drawing/2014/main" id="{81339B1F-E892-46CC-9981-E77406D7C1B9}"/>
              </a:ext>
            </a:extLst>
          </p:cNvPr>
          <p:cNvSpPr txBox="1"/>
          <p:nvPr/>
        </p:nvSpPr>
        <p:spPr>
          <a:xfrm>
            <a:off x="269926" y="2298919"/>
            <a:ext cx="11893687" cy="646331"/>
          </a:xfrm>
          <a:prstGeom prst="rect">
            <a:avLst/>
          </a:prstGeom>
          <a:noFill/>
        </p:spPr>
        <p:txBody>
          <a:bodyPr wrap="square" rtlCol="0">
            <a:spAutoFit/>
          </a:bodyPr>
          <a:lstStyle/>
          <a:p>
            <a:pPr lvl="1">
              <a:buSzPct val="60000"/>
            </a:pPr>
            <a:r>
              <a:rPr lang="en-US" altLang="zh-CN" dirty="0">
                <a:latin typeface="Times New Roman" panose="02020603050405020304" pitchFamily="18" charset="0"/>
                <a:cs typeface="Times New Roman" panose="02020603050405020304" pitchFamily="18" charset="0"/>
              </a:rPr>
              <a:t>		(1) Multithreaded graph processing frameworks.</a:t>
            </a:r>
          </a:p>
          <a:p>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 Multiple threads operate in parallel on the same shared graph each thread executes a graph algorithm.</a:t>
            </a:r>
            <a:endParaRPr lang="en-US" altLang="zh-CN" sz="2000" dirty="0">
              <a:latin typeface="Times New Roman" panose="02020603050405020304" pitchFamily="18" charset="0"/>
              <a:cs typeface="Times New Roman" panose="02020603050405020304" pitchFamily="18" charset="0"/>
            </a:endParaRPr>
          </a:p>
        </p:txBody>
      </p:sp>
      <p:sp>
        <p:nvSpPr>
          <p:cNvPr id="6" name="TextBox 2">
            <a:extLst>
              <a:ext uri="{FF2B5EF4-FFF2-40B4-BE49-F238E27FC236}">
                <a16:creationId xmlns:a16="http://schemas.microsoft.com/office/drawing/2014/main" id="{7758AED6-AA6B-41C2-A514-E1D202F4F676}"/>
              </a:ext>
            </a:extLst>
          </p:cNvPr>
          <p:cNvSpPr txBox="1"/>
          <p:nvPr/>
        </p:nvSpPr>
        <p:spPr>
          <a:xfrm>
            <a:off x="1184326" y="2961357"/>
            <a:ext cx="11893687" cy="954107"/>
          </a:xfrm>
          <a:prstGeom prst="rect">
            <a:avLst/>
          </a:prstGeom>
          <a:noFill/>
        </p:spPr>
        <p:txBody>
          <a:bodyPr wrap="square" rtlCol="0">
            <a:spAutoFit/>
          </a:bodyPr>
          <a:lstStyle/>
          <a:p>
            <a:pPr lvl="1">
              <a:buSzPct val="60000"/>
            </a:pPr>
            <a:r>
              <a:rPr lang="en-US" altLang="zh-CN" dirty="0">
                <a:latin typeface="Times New Roman" panose="02020603050405020304" pitchFamily="18" charset="0"/>
                <a:cs typeface="Times New Roman" panose="02020603050405020304" pitchFamily="18" charset="0"/>
              </a:rPr>
              <a:t>(2) Hybrid transactional/analytical processing(HTAP) database.</a:t>
            </a:r>
          </a:p>
          <a:p>
            <a:r>
              <a:rPr lang="en-US" altLang="zh-CN" dirty="0">
                <a:latin typeface="Times New Roman" panose="02020603050405020304" pitchFamily="18" charset="0"/>
                <a:cs typeface="Times New Roman" panose="02020603050405020304" pitchFamily="18" charset="0"/>
              </a:rPr>
              <a:t>		a. The analytical queries are well-suited for NDA execution.</a:t>
            </a:r>
          </a:p>
          <a:p>
            <a:r>
              <a:rPr lang="en-US" altLang="zh-CN" dirty="0">
                <a:latin typeface="Times New Roman" panose="02020603050405020304" pitchFamily="18" charset="0"/>
                <a:cs typeface="Times New Roman" panose="02020603050405020304" pitchFamily="18" charset="0"/>
              </a:rPr>
              <a:t>		b. The transactional queries are well-suited for CPU.</a:t>
            </a:r>
          </a:p>
        </p:txBody>
      </p:sp>
      <p:pic>
        <p:nvPicPr>
          <p:cNvPr id="7" name="图片 6">
            <a:extLst>
              <a:ext uri="{FF2B5EF4-FFF2-40B4-BE49-F238E27FC236}">
                <a16:creationId xmlns:a16="http://schemas.microsoft.com/office/drawing/2014/main" id="{784E5AA0-EF46-4246-BA58-07E7B880F6C9}"/>
              </a:ext>
            </a:extLst>
          </p:cNvPr>
          <p:cNvPicPr>
            <a:picLocks noChangeAspect="1"/>
          </p:cNvPicPr>
          <p:nvPr/>
        </p:nvPicPr>
        <p:blipFill>
          <a:blip r:embed="rId3"/>
          <a:stretch>
            <a:fillRect/>
          </a:stretch>
        </p:blipFill>
        <p:spPr>
          <a:xfrm>
            <a:off x="2474910" y="4059807"/>
            <a:ext cx="6828112" cy="2377646"/>
          </a:xfrm>
          <a:prstGeom prst="rect">
            <a:avLst/>
          </a:prstGeom>
        </p:spPr>
      </p:pic>
    </p:spTree>
    <p:extLst>
      <p:ext uri="{BB962C8B-B14F-4D97-AF65-F5344CB8AC3E}">
        <p14:creationId xmlns:p14="http://schemas.microsoft.com/office/powerpoint/2010/main" val="1897580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Research work—Motivation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884584"/>
            <a:ext cx="12096925" cy="2308324"/>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To understand the characteristics of sharing, authors delve further into the memory access patterns of the CPU threads and NDA kernels find that:</a:t>
            </a:r>
          </a:p>
          <a:p>
            <a:pPr marL="742950" lvl="1" indent="-285750">
              <a:buSzPct val="60000"/>
              <a:buFont typeface="Wingdings" panose="05000000000000000000" pitchFamily="2" charset="2"/>
              <a:buChar char="l"/>
            </a:pPr>
            <a:r>
              <a:rPr lang="en-US" kern="0" dirty="0">
                <a:latin typeface="Times New Roman" panose="02020603050405020304" pitchFamily="18" charset="0"/>
                <a:cs typeface="Times New Roman" panose="02020603050405020304" pitchFamily="18" charset="0"/>
              </a:rPr>
              <a:t>While CPU threads and NDA kernels share the same data regions, they typically do not collide concurrently on the same cache lines.</a:t>
            </a:r>
          </a:p>
          <a:p>
            <a:pPr marL="742950" lvl="1" indent="-285750">
              <a:buFont typeface="Wingdings" panose="05000000000000000000" pitchFamily="2" charset="2"/>
              <a:buChar char="Ø"/>
            </a:pPr>
            <a:endParaRPr lang="en-US" kern="0"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l"/>
            </a:pPr>
            <a:r>
              <a:rPr lang="en-US" kern="0" dirty="0">
                <a:latin typeface="Times New Roman" panose="02020603050405020304" pitchFamily="18" charset="0"/>
                <a:cs typeface="Times New Roman" panose="02020603050405020304" pitchFamily="18" charset="0"/>
              </a:rPr>
              <a:t>In the rare case of collisions, the CPU threads only read those cache lines, meaning that they rarely update the same data that an NDA is actively working on.</a:t>
            </a:r>
          </a:p>
          <a:p>
            <a:pPr marL="742950" lvl="1" indent="-285750">
              <a:buSzPct val="60000"/>
              <a:buFont typeface="Wingdings" panose="05000000000000000000" pitchFamily="2" charset="2"/>
              <a:buChar char="l"/>
            </a:pPr>
            <a:endParaRPr lang="en-US" kern="0" dirty="0">
              <a:latin typeface="Times New Roman" panose="02020603050405020304" pitchFamily="18" charset="0"/>
              <a:cs typeface="Times New Roman" panose="02020603050405020304" pitchFamily="18" charset="0"/>
            </a:endParaRPr>
          </a:p>
        </p:txBody>
      </p:sp>
      <p:sp>
        <p:nvSpPr>
          <p:cNvPr id="6" name="TextBox 2">
            <a:extLst>
              <a:ext uri="{FF2B5EF4-FFF2-40B4-BE49-F238E27FC236}">
                <a16:creationId xmlns:a16="http://schemas.microsoft.com/office/drawing/2014/main" id="{3D4CA682-3646-4F33-8C7A-F9E53E1917A5}"/>
              </a:ext>
            </a:extLst>
          </p:cNvPr>
          <p:cNvSpPr txBox="1"/>
          <p:nvPr/>
        </p:nvSpPr>
        <p:spPr>
          <a:xfrm>
            <a:off x="-1" y="3192908"/>
            <a:ext cx="12096925"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If the coherence mechanism has insight into what part of the shared data is actually accessed by NDA kernels and CPU threads, much of the unnecessary off-chip coherence traffic can be eliminated .</a:t>
            </a:r>
            <a:endParaRPr lang="en-US" kern="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1C64EF6-3D54-4599-B3C8-DDD653AA0F48}"/>
              </a:ext>
            </a:extLst>
          </p:cNvPr>
          <p:cNvPicPr>
            <a:picLocks noChangeAspect="1"/>
          </p:cNvPicPr>
          <p:nvPr/>
        </p:nvPicPr>
        <p:blipFill>
          <a:blip r:embed="rId3"/>
          <a:stretch>
            <a:fillRect/>
          </a:stretch>
        </p:blipFill>
        <p:spPr>
          <a:xfrm>
            <a:off x="2500077" y="3967528"/>
            <a:ext cx="6828112" cy="237764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Research work—Solution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94005" y="981861"/>
            <a:ext cx="12187478" cy="4985980"/>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Propose Coherence for Near-Data Accelerators (</a:t>
            </a:r>
            <a:r>
              <a:rPr lang="en-US" altLang="zh-CN" b="1" dirty="0" err="1">
                <a:latin typeface="Times New Roman" panose="02020603050405020304" pitchFamily="18" charset="0"/>
                <a:cs typeface="Times New Roman" panose="02020603050405020304" pitchFamily="18" charset="0"/>
              </a:rPr>
              <a:t>CoNDA</a:t>
            </a:r>
            <a:r>
              <a:rPr lang="en-US" altLang="zh-CN" b="1" dirty="0">
                <a:latin typeface="Times New Roman" panose="02020603050405020304" pitchFamily="18" charset="0"/>
                <a:cs typeface="Times New Roman" panose="02020603050405020304" pitchFamily="18" charset="0"/>
              </a:rPr>
              <a:t>), a mechanism that lets the NDA optimistically start execution assuming that it has coherence permissions, without issuing any coherence messages off-chip.</a:t>
            </a:r>
            <a:endParaRPr lang="en-US" altLang="zh-CN" sz="2600" kern="0" dirty="0">
              <a:latin typeface="Times New Roman" panose="02020603050405020304" pitchFamily="18" charset="0"/>
              <a:cs typeface="Times New Roman" panose="02020603050405020304" pitchFamily="18" charset="0"/>
            </a:endParaRPr>
          </a:p>
          <a:p>
            <a:endParaRPr lang="en-US" altLang="zh-CN" sz="2600" b="1" kern="0" dirty="0">
              <a:latin typeface="Times New Roman" panose="02020603050405020304" pitchFamily="18" charset="0"/>
              <a:cs typeface="Times New Roman" panose="02020603050405020304" pitchFamily="18" charset="0"/>
            </a:endParaRPr>
          </a:p>
          <a:p>
            <a:endParaRPr lang="en-US" altLang="zh-CN" sz="2000" b="1" kern="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000" b="1" kern="0" dirty="0">
              <a:latin typeface="Times New Roman" panose="02020603050405020304" pitchFamily="18" charset="0"/>
              <a:cs typeface="Times New Roman" panose="02020603050405020304" pitchFamily="18" charset="0"/>
            </a:endParaRPr>
          </a:p>
          <a:p>
            <a:endParaRPr lang="en-US" altLang="zh-CN" sz="2000" b="1" kern="0" dirty="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endParaRPr lang="en-US" sz="2600" b="1" kern="0" dirty="0">
              <a:latin typeface="Times New Roman" panose="02020603050405020304" pitchFamily="18" charset="0"/>
              <a:cs typeface="Times New Roman" panose="02020603050405020304" pitchFamily="18" charset="0"/>
            </a:endParaRPr>
          </a:p>
          <a:p>
            <a:endParaRPr lang="en-US" sz="2600" b="1" kern="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400" kern="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476622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7474</TotalTime>
  <Words>3445</Words>
  <Application>Microsoft Office PowerPoint</Application>
  <PresentationFormat>宽屏</PresentationFormat>
  <Paragraphs>322</Paragraphs>
  <Slides>32</Slides>
  <Notes>32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32</vt:i4>
      </vt:variant>
    </vt:vector>
  </HeadingPairs>
  <TitlesOfParts>
    <vt:vector size="44" baseType="lpstr">
      <vt:lpstr>等线</vt:lpstr>
      <vt:lpstr>黑体</vt:lpstr>
      <vt:lpstr>宋体</vt:lpstr>
      <vt:lpstr>微软雅黑</vt:lpstr>
      <vt:lpstr>Arial</vt:lpstr>
      <vt:lpstr>Arial Black</vt:lpstr>
      <vt:lpstr>Calibri</vt:lpstr>
      <vt:lpstr>Cambria Math</vt:lpstr>
      <vt:lpstr>Franklin Gothic Book</vt:lpstr>
      <vt:lpstr>Times New Roman</vt:lpstr>
      <vt:lpstr>Wingdings</vt:lpstr>
      <vt:lpstr>Crop</vt:lpstr>
      <vt:lpstr>HBM-Organization </vt:lpstr>
      <vt:lpstr>HBM-Bandwidth</vt:lpstr>
      <vt:lpstr>HBM-Throughput</vt:lpstr>
      <vt:lpstr>HBM-Addressing</vt:lpstr>
      <vt:lpstr>PowerPoint 演示文稿</vt:lpstr>
      <vt:lpstr>Research work—Background</vt:lpstr>
      <vt:lpstr>Research work—Problem</vt:lpstr>
      <vt:lpstr>Research work—Motivation</vt:lpstr>
      <vt:lpstr>Research work—Solution</vt:lpstr>
      <vt:lpstr>Research work—Preliminaries</vt:lpstr>
      <vt:lpstr>Research work—Preliminaries</vt:lpstr>
      <vt:lpstr>Research work—Preliminaries</vt:lpstr>
      <vt:lpstr>Research work—Technique</vt:lpstr>
      <vt:lpstr>Research work—Technique</vt:lpstr>
      <vt:lpstr>Research work—Technique</vt:lpstr>
      <vt:lpstr>Research work—Technique</vt:lpstr>
      <vt:lpstr>Research work—Technique</vt:lpstr>
      <vt:lpstr>Research work—Technique</vt:lpstr>
      <vt:lpstr>Research work—Technique</vt:lpstr>
      <vt:lpstr>Research work—Technique</vt:lpstr>
      <vt:lpstr>Research work—Technique</vt:lpstr>
      <vt:lpstr>Research work—Technique</vt:lpstr>
      <vt:lpstr>Research work—Evaluation</vt:lpstr>
      <vt:lpstr>Research work—Evaluation</vt:lpstr>
      <vt:lpstr>Research work—Evaluation</vt:lpstr>
      <vt:lpstr>Research work—Evaluation</vt:lpstr>
      <vt:lpstr>Research work—Evaluation</vt:lpstr>
      <vt:lpstr>Research work—Evaluation</vt:lpstr>
      <vt:lpstr>Research work—Evaluation</vt:lpstr>
      <vt:lpstr>Research work—Evaluation</vt:lpstr>
      <vt:lpstr>Research work—Evaluation</vt:lpstr>
      <vt:lpstr>Research work—Evaluation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Exploration for Multiple Level Cell based Non-volatile FPGAs</dc:title>
  <dc:creator>sdu_lk</dc:creator>
  <cp:lastModifiedBy>jiangxikun</cp:lastModifiedBy>
  <cp:revision>920</cp:revision>
  <cp:lastPrinted>2021-05-18T05:46:40Z</cp:lastPrinted>
  <dcterms:created xsi:type="dcterms:W3CDTF">2017-10-16T12:06:00Z</dcterms:created>
  <dcterms:modified xsi:type="dcterms:W3CDTF">2022-03-27T07:12:05Z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